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2" r:id="rId5"/>
    <p:sldId id="271" r:id="rId6"/>
    <p:sldId id="269" r:id="rId7"/>
    <p:sldId id="267" r:id="rId8"/>
    <p:sldId id="266" r:id="rId9"/>
    <p:sldId id="265" r:id="rId10"/>
    <p:sldId id="264" r:id="rId11"/>
    <p:sldId id="272" r:id="rId12"/>
    <p:sldId id="277" r:id="rId13"/>
    <p:sldId id="276" r:id="rId14"/>
    <p:sldId id="274" r:id="rId15"/>
    <p:sldId id="273" r:id="rId16"/>
    <p:sldId id="284" r:id="rId17"/>
    <p:sldId id="283" r:id="rId18"/>
    <p:sldId id="282" r:id="rId19"/>
    <p:sldId id="281" r:id="rId20"/>
    <p:sldId id="280" r:id="rId21"/>
    <p:sldId id="279" r:id="rId22"/>
    <p:sldId id="293" r:id="rId23"/>
    <p:sldId id="292" r:id="rId24"/>
    <p:sldId id="291" r:id="rId25"/>
    <p:sldId id="290" r:id="rId26"/>
    <p:sldId id="289" r:id="rId27"/>
    <p:sldId id="287" r:id="rId28"/>
    <p:sldId id="285" r:id="rId29"/>
    <p:sldId id="300" r:id="rId30"/>
    <p:sldId id="299" r:id="rId31"/>
    <p:sldId id="298" r:id="rId32"/>
    <p:sldId id="297" r:id="rId33"/>
    <p:sldId id="301" r:id="rId34"/>
    <p:sldId id="302" r:id="rId35"/>
    <p:sldId id="303" r:id="rId36"/>
    <p:sldId id="305" r:id="rId37"/>
    <p:sldId id="306" r:id="rId38"/>
    <p:sldId id="307" r:id="rId39"/>
    <p:sldId id="30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633" autoAdjust="0"/>
    <p:restoredTop sz="94660"/>
  </p:normalViewPr>
  <p:slideViewPr>
    <p:cSldViewPr snapToGrid="0">
      <p:cViewPr varScale="1">
        <p:scale>
          <a:sx n="66" d="100"/>
          <a:sy n="66" d="100"/>
        </p:scale>
        <p:origin x="90" y="8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226638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70059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357090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844007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269522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970162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933876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945669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357614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7036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11/8/2022</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272231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11/8/2022</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398545538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15:clr>
            <a:srgbClr val="F26B43"/>
          </p15:clr>
        </p15:guide>
        <p15:guide id="2" pos="480">
          <p15:clr>
            <a:srgbClr val="F26B43"/>
          </p15:clr>
        </p15:guide>
        <p15:guide id="3" pos="960">
          <p15:clr>
            <a:srgbClr val="F26B43"/>
          </p15:clr>
        </p15:guide>
        <p15:guide id="4" pos="1440">
          <p15:clr>
            <a:srgbClr val="F26B43"/>
          </p15:clr>
        </p15:guide>
        <p15:guide id="5" pos="1920">
          <p15:clr>
            <a:srgbClr val="F26B43"/>
          </p15:clr>
        </p15:guide>
        <p15:guide id="6" pos="2400">
          <p15:clr>
            <a:srgbClr val="F26B43"/>
          </p15:clr>
        </p15:guide>
        <p15:guide id="7" pos="2880">
          <p15:clr>
            <a:srgbClr val="F26B43"/>
          </p15:clr>
        </p15:guide>
        <p15:guide id="8" pos="3360">
          <p15:clr>
            <a:srgbClr val="F26B43"/>
          </p15:clr>
        </p15:guide>
        <p15:guide id="9" pos="3840">
          <p15:clr>
            <a:srgbClr val="F26B43"/>
          </p15:clr>
        </p15:guide>
        <p15:guide id="10" pos="4320">
          <p15:clr>
            <a:srgbClr val="F26B43"/>
          </p15:clr>
        </p15:guide>
        <p15:guide id="11" pos="4800">
          <p15:clr>
            <a:srgbClr val="F26B43"/>
          </p15:clr>
        </p15:guide>
        <p15:guide id="12" pos="5280">
          <p15:clr>
            <a:srgbClr val="F26B43"/>
          </p15:clr>
        </p15:guide>
        <p15:guide id="13" pos="5760">
          <p15:clr>
            <a:srgbClr val="F26B43"/>
          </p15:clr>
        </p15:guide>
        <p15:guide id="14" pos="6240">
          <p15:clr>
            <a:srgbClr val="F26B43"/>
          </p15:clr>
        </p15:guide>
        <p15:guide id="15" pos="6720">
          <p15:clr>
            <a:srgbClr val="F26B43"/>
          </p15:clr>
        </p15:guide>
        <p15:guide id="16" pos="7200">
          <p15:clr>
            <a:srgbClr val="F26B43"/>
          </p15:clr>
        </p15:guide>
        <p15:guide id="17" pos="7680">
          <p15:clr>
            <a:srgbClr val="F26B43"/>
          </p15:clr>
        </p15:guide>
        <p15:guide id="18" orient="horz">
          <p15:clr>
            <a:srgbClr val="F26B43"/>
          </p15:clr>
        </p15:guide>
        <p15:guide id="19" orient="horz" pos="480">
          <p15:clr>
            <a:srgbClr val="F26B43"/>
          </p15:clr>
        </p15:guide>
        <p15:guide id="20" orient="horz" pos="960">
          <p15:clr>
            <a:srgbClr val="F26B43"/>
          </p15:clr>
        </p15:guide>
        <p15:guide id="21" orient="horz" pos="1440">
          <p15:clr>
            <a:srgbClr val="F26B43"/>
          </p15:clr>
        </p15:guide>
        <p15:guide id="22" orient="horz" pos="1920">
          <p15:clr>
            <a:srgbClr val="F26B43"/>
          </p15:clr>
        </p15:guide>
        <p15:guide id="23" orient="horz" pos="2400">
          <p15:clr>
            <a:srgbClr val="F26B43"/>
          </p15:clr>
        </p15:guide>
        <p15:guide id="24" orient="horz" pos="2880">
          <p15:clr>
            <a:srgbClr val="F26B43"/>
          </p15:clr>
        </p15:guide>
        <p15:guide id="25" orient="horz" pos="3360">
          <p15:clr>
            <a:srgbClr val="F26B43"/>
          </p15:clr>
        </p15:guide>
        <p15:guide id="26" orient="horz" pos="3840">
          <p15:clr>
            <a:srgbClr val="F26B43"/>
          </p15:clr>
        </p15:guide>
        <p15:guide id="27" orient="horz" pos="432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robinlogie.com/" TargetMode="External"/><Relationship Id="rId2" Type="http://schemas.openxmlformats.org/officeDocument/2006/relationships/hyperlink" Target="mailto:info@robinlogie.com"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BB64-93D8-1F9F-5177-77563D367041}"/>
              </a:ext>
            </a:extLst>
          </p:cNvPr>
          <p:cNvSpPr>
            <a:spLocks noGrp="1"/>
          </p:cNvSpPr>
          <p:nvPr>
            <p:ph type="ctrTitle"/>
          </p:nvPr>
        </p:nvSpPr>
        <p:spPr>
          <a:xfrm>
            <a:off x="921658" y="638628"/>
            <a:ext cx="10668000" cy="2286000"/>
          </a:xfrm>
        </p:spPr>
        <p:txBody>
          <a:bodyPr>
            <a:normAutofit fontScale="90000"/>
          </a:bodyPr>
          <a:lstStyle/>
          <a:p>
            <a:br>
              <a:rPr lang="en-GB" sz="8900" b="1" dirty="0">
                <a:effectLst/>
                <a:latin typeface="Bookman Old Style" panose="02050604050505020204" pitchFamily="18" charset="0"/>
                <a:ea typeface="Calibri" panose="020F0502020204030204" pitchFamily="34" charset="0"/>
                <a:cs typeface="Times New Roman" panose="02020603050405020304" pitchFamily="18" charset="0"/>
              </a:rPr>
            </a:br>
            <a:r>
              <a:rPr lang="en-GB" sz="8900" b="1" dirty="0">
                <a:effectLst/>
                <a:latin typeface="Bookman Old Style" panose="02050604050505020204" pitchFamily="18" charset="0"/>
                <a:ea typeface="Calibri" panose="020F0502020204030204" pitchFamily="34" charset="0"/>
                <a:cs typeface="Times New Roman" panose="02020603050405020304" pitchFamily="18" charset="0"/>
              </a:rPr>
              <a:t>EMDR supervision</a:t>
            </a:r>
            <a:br>
              <a:rPr lang="en-GB" sz="8900" b="1" dirty="0">
                <a:effectLst/>
                <a:latin typeface="Bookman Old Style" panose="02050604050505020204" pitchFamily="18" charset="0"/>
                <a:ea typeface="Calibri" panose="020F0502020204030204" pitchFamily="34" charset="0"/>
                <a:cs typeface="Times New Roman" panose="02020603050405020304" pitchFamily="18" charset="0"/>
              </a:rPr>
            </a:br>
            <a:r>
              <a:rPr lang="en-GB" sz="5300" b="1" dirty="0">
                <a:effectLst/>
                <a:latin typeface="Bookman Old Style" panose="02050604050505020204" pitchFamily="18" charset="0"/>
                <a:ea typeface="Calibri" panose="020F0502020204030204" pitchFamily="34" charset="0"/>
                <a:cs typeface="Times New Roman" panose="02020603050405020304" pitchFamily="18" charset="0"/>
              </a:rPr>
              <a:t>Consultants Day 2022</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Subtitle 2">
            <a:extLst>
              <a:ext uri="{FF2B5EF4-FFF2-40B4-BE49-F238E27FC236}">
                <a16:creationId xmlns:a16="http://schemas.microsoft.com/office/drawing/2014/main" id="{ECA22713-A656-FAF9-F780-AB5372D66029}"/>
              </a:ext>
            </a:extLst>
          </p:cNvPr>
          <p:cNvSpPr>
            <a:spLocks noGrp="1"/>
          </p:cNvSpPr>
          <p:nvPr>
            <p:ph type="subTitle" idx="1"/>
          </p:nvPr>
        </p:nvSpPr>
        <p:spPr>
          <a:xfrm>
            <a:off x="357809" y="3220276"/>
            <a:ext cx="6328217" cy="3299793"/>
          </a:xfrm>
        </p:spPr>
        <p:txBody>
          <a:bodyPr>
            <a:normAutofit lnSpcReduction="10000"/>
          </a:bodyPr>
          <a:lstStyle/>
          <a:p>
            <a:pPr algn="l"/>
            <a:r>
              <a:rPr lang="en-GB" sz="4000" b="1" dirty="0"/>
              <a:t>Dr Robin Logie</a:t>
            </a:r>
          </a:p>
          <a:p>
            <a:pPr algn="l"/>
            <a:r>
              <a:rPr lang="en-GB" sz="4000" b="1" dirty="0"/>
              <a:t>Clinical Psychologist</a:t>
            </a:r>
          </a:p>
          <a:p>
            <a:pPr algn="l"/>
            <a:r>
              <a:rPr lang="en-GB" sz="4000" b="1" dirty="0"/>
              <a:t>EMDR Europe accredited </a:t>
            </a:r>
          </a:p>
          <a:p>
            <a:pPr algn="l"/>
            <a:r>
              <a:rPr lang="en-GB" sz="4000" b="1" dirty="0"/>
              <a:t>         Consultant &amp; Trainer</a:t>
            </a:r>
          </a:p>
        </p:txBody>
      </p:sp>
      <p:pic>
        <p:nvPicPr>
          <p:cNvPr id="4" name="Picture 3" descr="Logo, company name&#10;&#10;Description automatically generated">
            <a:extLst>
              <a:ext uri="{FF2B5EF4-FFF2-40B4-BE49-F238E27FC236}">
                <a16:creationId xmlns:a16="http://schemas.microsoft.com/office/drawing/2014/main" id="{236AB24B-FFD8-B412-C6C7-C48AE6C4CD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3915" y="3136765"/>
            <a:ext cx="5188085" cy="2801255"/>
          </a:xfrm>
          <a:prstGeom prst="rect">
            <a:avLst/>
          </a:prstGeom>
        </p:spPr>
      </p:pic>
    </p:spTree>
    <p:extLst>
      <p:ext uri="{BB962C8B-B14F-4D97-AF65-F5344CB8AC3E}">
        <p14:creationId xmlns:p14="http://schemas.microsoft.com/office/powerpoint/2010/main" val="2314664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A9C35-E587-5FCF-296F-B7E236F53438}"/>
              </a:ext>
            </a:extLst>
          </p:cNvPr>
          <p:cNvSpPr>
            <a:spLocks noGrp="1"/>
          </p:cNvSpPr>
          <p:nvPr>
            <p:ph type="title"/>
          </p:nvPr>
        </p:nvSpPr>
        <p:spPr/>
        <p:txBody>
          <a:bodyPr>
            <a:normAutofit fontScale="90000"/>
          </a:bodyPr>
          <a:lstStyle/>
          <a:p>
            <a:pPr marL="342900" lvl="0" indent="-342900">
              <a:lnSpc>
                <a:spcPct val="107000"/>
              </a:lnSpc>
            </a:pP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Does EMDR supervision increase adherence to Standard Protocol?</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2C1ADA9-D52B-2415-2AAB-85516C2F3E3E}"/>
              </a:ext>
            </a:extLst>
          </p:cNvPr>
          <p:cNvSpPr>
            <a:spLocks noGrp="1"/>
          </p:cNvSpPr>
          <p:nvPr>
            <p:ph idx="1"/>
          </p:nvPr>
        </p:nvSpPr>
        <p:spPr>
          <a:xfrm>
            <a:off x="762000" y="2822713"/>
            <a:ext cx="10668000" cy="3281370"/>
          </a:xfrm>
        </p:spPr>
        <p:txBody>
          <a:bodyPr>
            <a:normAutofit/>
          </a:bodyPr>
          <a:lstStyle/>
          <a:p>
            <a:pPr marL="742950" lvl="1" indent="-285750">
              <a:lnSpc>
                <a:spcPct val="107000"/>
              </a:lnSpc>
              <a:buFont typeface="Courier New" panose="02070309020205020404" pitchFamily="49" charset="0"/>
              <a:buChar char="o"/>
            </a:pPr>
            <a:r>
              <a:rPr lang="de-DE" sz="2000" dirty="0">
                <a:effectLst/>
                <a:latin typeface="Bookman Old Style" panose="02050604050505020204" pitchFamily="18" charset="0"/>
                <a:ea typeface="Calibri" panose="020F0502020204030204" pitchFamily="34" charset="0"/>
                <a:cs typeface="Times New Roman" panose="02020603050405020304" pitchFamily="18" charset="0"/>
              </a:rPr>
              <a:t>We don’t know </a:t>
            </a: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But therapists are more likely to actually use EMDR if they receive supervision </a:t>
            </a:r>
            <a:r>
              <a:rPr lang="en-GB" sz="2000" dirty="0">
                <a:effectLst/>
                <a:latin typeface="Bookman Old Style" panose="02050604050505020204" pitchFamily="18" charset="0"/>
                <a:ea typeface="Calibri" panose="020F0502020204030204" pitchFamily="34" charset="0"/>
                <a:cs typeface="DanteMT-Regular"/>
              </a:rPr>
              <a:t>(</a:t>
            </a:r>
            <a:r>
              <a:rPr lang="en-GB" sz="2000" dirty="0" err="1">
                <a:effectLst/>
                <a:latin typeface="Bookman Old Style" panose="02050604050505020204" pitchFamily="18" charset="0"/>
                <a:ea typeface="Calibri" panose="020F0502020204030204" pitchFamily="34" charset="0"/>
                <a:cs typeface="DanteMT-Regular"/>
              </a:rPr>
              <a:t>Grimmett</a:t>
            </a:r>
            <a:r>
              <a:rPr lang="en-GB" sz="2000" dirty="0">
                <a:effectLst/>
                <a:latin typeface="Bookman Old Style" panose="02050604050505020204" pitchFamily="18" charset="0"/>
                <a:ea typeface="Calibri" panose="020F0502020204030204" pitchFamily="34" charset="0"/>
                <a:cs typeface="DanteMT-Regular"/>
              </a:rPr>
              <a:t> &amp; Galvin, 2015).</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DanteMT-Regular"/>
              </a:rPr>
              <a:t>On my trainings, unlikely to have practiced EMDR without supervision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3746700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A6045-7D66-4EEA-F7C0-BC7A70DB5AD6}"/>
              </a:ext>
            </a:extLst>
          </p:cNvPr>
          <p:cNvSpPr>
            <a:spLocks noGrp="1"/>
          </p:cNvSpPr>
          <p:nvPr>
            <p:ph type="title"/>
          </p:nvPr>
        </p:nvSpPr>
        <p:spPr>
          <a:xfrm>
            <a:off x="477078" y="927652"/>
            <a:ext cx="11714922" cy="608142"/>
          </a:xfrm>
        </p:spPr>
        <p:txBody>
          <a:bodyPr>
            <a:noAutofit/>
          </a:bodyPr>
          <a:lstStyle/>
          <a:p>
            <a:pPr marR="60325">
              <a:lnSpc>
                <a:spcPct val="107000"/>
              </a:lnSpc>
              <a:spcAft>
                <a:spcPts val="800"/>
              </a:spcAft>
            </a:pPr>
            <a:r>
              <a:rPr lang="en-GB" sz="3200" b="1" dirty="0">
                <a:effectLst/>
                <a:latin typeface="Bookman Old Style" panose="02050604050505020204" pitchFamily="18" charset="0"/>
                <a:ea typeface="Calibri" panose="020F0502020204030204" pitchFamily="34" charset="0"/>
                <a:cs typeface="Times New Roman" panose="02020603050405020304" pitchFamily="18" charset="0"/>
              </a:rPr>
              <a:t>Does supervision affect therapeutic outcomes for clients?</a:t>
            </a:r>
            <a:br>
              <a:rPr lang="en-GB" dirty="0">
                <a:effectLst/>
                <a:latin typeface="Calibri" panose="020F0502020204030204" pitchFamily="34" charset="0"/>
                <a:ea typeface="Calibri" panose="020F0502020204030204" pitchFamily="34" charset="0"/>
                <a:cs typeface="Times New Roman" panose="02020603050405020304" pitchFamily="18" charset="0"/>
              </a:rPr>
            </a:b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sz="2800" dirty="0"/>
          </a:p>
        </p:txBody>
      </p:sp>
      <p:sp>
        <p:nvSpPr>
          <p:cNvPr id="3" name="Content Placeholder 2">
            <a:extLst>
              <a:ext uri="{FF2B5EF4-FFF2-40B4-BE49-F238E27FC236}">
                <a16:creationId xmlns:a16="http://schemas.microsoft.com/office/drawing/2014/main" id="{BF54237F-05D5-6BA0-D178-054C2F3D471B}"/>
              </a:ext>
            </a:extLst>
          </p:cNvPr>
          <p:cNvSpPr>
            <a:spLocks noGrp="1"/>
          </p:cNvSpPr>
          <p:nvPr>
            <p:ph idx="1"/>
          </p:nvPr>
        </p:nvSpPr>
        <p:spPr>
          <a:xfrm>
            <a:off x="185530" y="2107095"/>
            <a:ext cx="11860696" cy="4782577"/>
          </a:xfrm>
        </p:spPr>
        <p:txBody>
          <a:bodyPr>
            <a:noAutofit/>
          </a:bodyPr>
          <a:lstStyle/>
          <a:p>
            <a:pPr marL="34290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Accredited EMDR therapists report better outcomes for EMDR therapy </a:t>
            </a:r>
            <a:r>
              <a:rPr lang="en-GB" sz="2000" dirty="0">
                <a:latin typeface="Bookman Old Style" panose="02050604050505020204" pitchFamily="18" charset="0"/>
                <a:ea typeface="Calibri" panose="020F0502020204030204" pitchFamily="34" charset="0"/>
                <a:cs typeface="Times New Roman" panose="02020603050405020304" pitchFamily="18" charset="0"/>
              </a:rPr>
              <a:t>(Farrell and Keenan, 2013)</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correlation between treatment fidelity and clinical outcomes in EMDR </a:t>
            </a:r>
            <a:r>
              <a:rPr lang="en-GB" sz="2000" dirty="0">
                <a:latin typeface="Bookman Old Style" panose="02050604050505020204" pitchFamily="18" charset="0"/>
                <a:ea typeface="Calibri" panose="020F0502020204030204" pitchFamily="34" charset="0"/>
                <a:cs typeface="Times New Roman" panose="02020603050405020304" pitchFamily="18" charset="0"/>
              </a:rPr>
              <a:t>(Maxfield and </a:t>
            </a:r>
            <a:r>
              <a:rPr lang="en-GB" sz="2000" dirty="0" err="1">
                <a:latin typeface="Bookman Old Style" panose="02050604050505020204" pitchFamily="18" charset="0"/>
                <a:ea typeface="Calibri" panose="020F0502020204030204" pitchFamily="34" charset="0"/>
                <a:cs typeface="Times New Roman" panose="02020603050405020304" pitchFamily="18" charset="0"/>
              </a:rPr>
              <a:t>Hyer</a:t>
            </a:r>
            <a:r>
              <a:rPr lang="en-GB" sz="2000" dirty="0">
                <a:latin typeface="Bookman Old Style" panose="02050604050505020204" pitchFamily="18" charset="0"/>
                <a:ea typeface="Calibri" panose="020F0502020204030204" pitchFamily="34" charset="0"/>
                <a:cs typeface="Times New Roman" panose="02020603050405020304" pitchFamily="18" charset="0"/>
              </a:rPr>
              <a:t>, 2002)</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But a reviews of the research concludes that supervision’s impact of client outcome is yet to be proved </a:t>
            </a:r>
            <a:r>
              <a:rPr lang="en-GB" sz="2000" dirty="0">
                <a:effectLst/>
                <a:latin typeface="Bookman Old Style" panose="02050604050505020204" pitchFamily="18" charset="0"/>
                <a:ea typeface="Calibri" panose="020F0502020204030204" pitchFamily="34" charset="0"/>
                <a:cs typeface="Lato-Regular"/>
              </a:rPr>
              <a:t>(Watkins 2020; </a:t>
            </a:r>
            <a:r>
              <a:rPr lang="en-GB" sz="2000" dirty="0" err="1">
                <a:effectLst/>
                <a:latin typeface="Bookman Old Style" panose="02050604050505020204" pitchFamily="18" charset="0"/>
                <a:ea typeface="Calibri" panose="020F0502020204030204" pitchFamily="34" charset="0"/>
                <a:cs typeface="Lato-Regular"/>
              </a:rPr>
              <a:t>Tugendrajch</a:t>
            </a:r>
            <a:r>
              <a:rPr lang="en-GB" sz="2000" dirty="0">
                <a:effectLst/>
                <a:latin typeface="Bookman Old Style" panose="02050604050505020204" pitchFamily="18" charset="0"/>
                <a:ea typeface="Calibri" panose="020F0502020204030204" pitchFamily="34" charset="0"/>
                <a:cs typeface="Lato-Regular"/>
              </a:rPr>
              <a:t> et al., 2021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281469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805E2-28CC-DAC9-2D75-0461FE2CBEEF}"/>
              </a:ext>
            </a:extLst>
          </p:cNvPr>
          <p:cNvSpPr>
            <a:spLocks noGrp="1"/>
          </p:cNvSpPr>
          <p:nvPr>
            <p:ph type="title"/>
          </p:nvPr>
        </p:nvSpPr>
        <p:spPr/>
        <p:txBody>
          <a:bodyPr>
            <a:normAutofit/>
          </a:bodyPr>
          <a:lstStyle/>
          <a:p>
            <a:r>
              <a:rPr lang="en-GB" sz="4400" b="1" dirty="0">
                <a:effectLst/>
                <a:latin typeface="Bookman Old Style" panose="02050604050505020204" pitchFamily="18" charset="0"/>
                <a:ea typeface="Calibri" panose="020F0502020204030204" pitchFamily="34" charset="0"/>
                <a:cs typeface="Lato-Regular"/>
              </a:rPr>
              <a:t>But there are other benefits </a:t>
            </a:r>
            <a:endParaRPr lang="en-GB" dirty="0"/>
          </a:p>
        </p:txBody>
      </p:sp>
      <p:sp>
        <p:nvSpPr>
          <p:cNvPr id="3" name="Content Placeholder 2">
            <a:extLst>
              <a:ext uri="{FF2B5EF4-FFF2-40B4-BE49-F238E27FC236}">
                <a16:creationId xmlns:a16="http://schemas.microsoft.com/office/drawing/2014/main" id="{568D9E82-12D0-EF57-A82B-0C3106500018}"/>
              </a:ext>
            </a:extLst>
          </p:cNvPr>
          <p:cNvSpPr>
            <a:spLocks noGrp="1"/>
          </p:cNvSpPr>
          <p:nvPr>
            <p:ph idx="1"/>
          </p:nvPr>
        </p:nvSpPr>
        <p:spPr/>
        <p:txBody>
          <a:bodyPr>
            <a:noAutofit/>
          </a:bodyPr>
          <a:lstStyle/>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Lato-Regular"/>
              </a:rPr>
              <a:t>supervision increases </a:t>
            </a:r>
          </a:p>
          <a:p>
            <a:pPr marL="800100" lvl="1"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Lato-Regular"/>
              </a:rPr>
              <a:t>job satisfaction </a:t>
            </a:r>
          </a:p>
          <a:p>
            <a:pPr marL="800100" lvl="1" indent="-342900">
              <a:lnSpc>
                <a:spcPct val="107000"/>
              </a:lnSpc>
              <a:buFont typeface="Symbol" panose="05050102010706020507" pitchFamily="18" charset="2"/>
              <a:buChar char=""/>
            </a:pPr>
            <a:r>
              <a:rPr lang="de-DE" sz="2000" dirty="0">
                <a:effectLst/>
                <a:latin typeface="Bookman Old Style" panose="02050604050505020204" pitchFamily="18" charset="0"/>
                <a:ea typeface="Calibri" panose="020F0502020204030204" pitchFamily="34" charset="0"/>
                <a:cs typeface="Lato-Regular"/>
              </a:rPr>
              <a:t>job retention</a:t>
            </a:r>
            <a:endParaRPr lang="en-GB"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Symbol" panose="05050102010706020507" pitchFamily="18" charset="2"/>
              <a:buChar char=""/>
            </a:pPr>
            <a:r>
              <a:rPr lang="en-US" sz="2000" dirty="0">
                <a:effectLst/>
                <a:latin typeface="Bookman Old Style" panose="02050604050505020204" pitchFamily="18" charset="0"/>
                <a:ea typeface="Calibri" panose="020F0502020204030204" pitchFamily="34" charset="0"/>
                <a:cs typeface="Lato-Regular"/>
              </a:rPr>
              <a:t>ability to manage workload (</a:t>
            </a:r>
            <a:r>
              <a:rPr lang="en-US" sz="2000" dirty="0">
                <a:effectLst/>
                <a:latin typeface="Bookman Old Style" panose="02050604050505020204" pitchFamily="18" charset="0"/>
                <a:ea typeface="Calibri" panose="020F0502020204030204" pitchFamily="34" charset="0"/>
                <a:cs typeface="Times New Roman" panose="02020603050405020304" pitchFamily="18" charset="0"/>
              </a:rPr>
              <a:t>Watkins, 2020) </a:t>
            </a: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Lato-Regular"/>
              </a:rPr>
              <a:t>reduces burnout and stress (</a:t>
            </a:r>
            <a:r>
              <a:rPr lang="en-GB" sz="2000" dirty="0" err="1">
                <a:effectLst/>
                <a:latin typeface="Bookman Old Style" panose="02050604050505020204" pitchFamily="18" charset="0"/>
                <a:ea typeface="Calibri" panose="020F0502020204030204" pitchFamily="34" charset="0"/>
                <a:cs typeface="Lato-Regular"/>
              </a:rPr>
              <a:t>Wallbank</a:t>
            </a:r>
            <a:r>
              <a:rPr lang="en-GB" sz="2000" dirty="0">
                <a:effectLst/>
                <a:latin typeface="Bookman Old Style" panose="02050604050505020204" pitchFamily="18" charset="0"/>
                <a:ea typeface="Calibri" panose="020F0502020204030204" pitchFamily="34" charset="0"/>
                <a:cs typeface="Lato-Regular"/>
              </a:rPr>
              <a:t>, 2013)</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Lato-Regular"/>
              </a:rPr>
              <a:t>improves staff well-being and productivity (</a:t>
            </a:r>
            <a:r>
              <a:rPr lang="en-GB" sz="2000" dirty="0" err="1">
                <a:effectLst/>
                <a:latin typeface="Bookman Old Style" panose="02050604050505020204" pitchFamily="18" charset="0"/>
                <a:ea typeface="Calibri" panose="020F0502020204030204" pitchFamily="34" charset="0"/>
                <a:cs typeface="Lato-Regular"/>
              </a:rPr>
              <a:t>Hyrkäs</a:t>
            </a:r>
            <a:r>
              <a:rPr lang="en-GB" sz="2000" dirty="0">
                <a:effectLst/>
                <a:latin typeface="Bookman Old Style" panose="02050604050505020204" pitchFamily="18" charset="0"/>
                <a:ea typeface="Calibri" panose="020F0502020204030204" pitchFamily="34" charset="0"/>
                <a:cs typeface="Lato-Regular"/>
              </a:rPr>
              <a:t>, </a:t>
            </a:r>
            <a:r>
              <a:rPr lang="en-GB" sz="2000" dirty="0" err="1">
                <a:effectLst/>
                <a:latin typeface="Bookman Old Style" panose="02050604050505020204" pitchFamily="18" charset="0"/>
                <a:ea typeface="Calibri" panose="020F0502020204030204" pitchFamily="34" charset="0"/>
                <a:cs typeface="Lato-Regular"/>
              </a:rPr>
              <a:t>Lehti</a:t>
            </a:r>
            <a:r>
              <a:rPr lang="en-GB" sz="2000" dirty="0">
                <a:effectLst/>
                <a:latin typeface="Bookman Old Style" panose="02050604050505020204" pitchFamily="18" charset="0"/>
                <a:ea typeface="Calibri" panose="020F0502020204030204" pitchFamily="34" charset="0"/>
                <a:cs typeface="Lato-Regular"/>
              </a:rPr>
              <a:t>, &amp; </a:t>
            </a:r>
            <a:r>
              <a:rPr lang="en-GB" sz="2000" dirty="0" err="1">
                <a:effectLst/>
                <a:latin typeface="Bookman Old Style" panose="02050604050505020204" pitchFamily="18" charset="0"/>
                <a:ea typeface="Calibri" panose="020F0502020204030204" pitchFamily="34" charset="0"/>
                <a:cs typeface="Lato-Regular"/>
              </a:rPr>
              <a:t>Paunonen</a:t>
            </a:r>
            <a:r>
              <a:rPr lang="en-GB" sz="2000" dirty="0" err="1">
                <a:effectLst/>
                <a:latin typeface="Times New Roman" panose="02020603050405020304" pitchFamily="18" charset="0"/>
                <a:ea typeface="Calibri" panose="020F0502020204030204" pitchFamily="34" charset="0"/>
                <a:cs typeface="Times New Roman" panose="02020603050405020304" pitchFamily="18" charset="0"/>
              </a:rPr>
              <a:t>‐</a:t>
            </a:r>
            <a:r>
              <a:rPr lang="en-GB" sz="2000" dirty="0" err="1">
                <a:effectLst/>
                <a:latin typeface="Bookman Old Style" panose="02050604050505020204" pitchFamily="18" charset="0"/>
                <a:ea typeface="Calibri" panose="020F0502020204030204" pitchFamily="34" charset="0"/>
                <a:cs typeface="Lato-Regular"/>
              </a:rPr>
              <a:t>Ilmonen</a:t>
            </a:r>
            <a:r>
              <a:rPr lang="en-GB" sz="2000" dirty="0">
                <a:effectLst/>
                <a:latin typeface="Bookman Old Style" panose="02050604050505020204" pitchFamily="18" charset="0"/>
                <a:ea typeface="Calibri" panose="020F0502020204030204" pitchFamily="34" charset="0"/>
                <a:cs typeface="Lato-Regular"/>
              </a:rPr>
              <a:t>, 2001)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285294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CBA36-0650-AB79-9925-3BFDF3159DDA}"/>
              </a:ext>
            </a:extLst>
          </p:cNvPr>
          <p:cNvSpPr>
            <a:spLocks noGrp="1"/>
          </p:cNvSpPr>
          <p:nvPr>
            <p:ph type="title"/>
          </p:nvPr>
        </p:nvSpPr>
        <p:spPr>
          <a:xfrm>
            <a:off x="655983" y="1172817"/>
            <a:ext cx="10668000" cy="1524000"/>
          </a:xfrm>
        </p:spPr>
        <p:txBody>
          <a:bodyPr>
            <a:normAutofit fontScale="90000"/>
          </a:bodyPr>
          <a:lstStyle/>
          <a:p>
            <a:pPr>
              <a:lnSpc>
                <a:spcPct val="107000"/>
              </a:lnSpc>
              <a:spcAft>
                <a:spcPts val="800"/>
              </a:spcAft>
            </a:pP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How does EMDR supervision differ from supervision in other therapies?</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E824762-3695-5D0D-3B71-814FDFDE9ACC}"/>
              </a:ext>
            </a:extLst>
          </p:cNvPr>
          <p:cNvSpPr>
            <a:spLocks noGrp="1"/>
          </p:cNvSpPr>
          <p:nvPr>
            <p:ph idx="1"/>
          </p:nvPr>
        </p:nvSpPr>
        <p:spPr>
          <a:xfrm>
            <a:off x="172278" y="3429000"/>
            <a:ext cx="11257722" cy="2675083"/>
          </a:xfrm>
        </p:spPr>
        <p:txBody>
          <a:bodyPr>
            <a:noAutofit/>
          </a:bodyPr>
          <a:lstStyle/>
          <a:p>
            <a:pPr>
              <a:lnSpc>
                <a:spcPct val="107000"/>
              </a:lnSpc>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Other therapies use their own model for conducting supervision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CBT supervision involves agenda setting, Socratic questioning &amp; homework</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psychodynamic supervision is more supervisee-centred and looks at supervisee’s dynamics</a:t>
            </a:r>
          </a:p>
          <a:p>
            <a:pPr marL="742950" lvl="1" indent="-285750">
              <a:lnSpc>
                <a:spcPct val="107000"/>
              </a:lnSpc>
              <a:buFont typeface="Courier New" panose="02070309020205020404" pitchFamily="49" charset="0"/>
              <a:buChar char="o"/>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latin typeface="Bookman Old Style" panose="02050604050505020204" pitchFamily="18" charset="0"/>
                <a:ea typeface="Calibri" panose="020F0502020204030204" pitchFamily="34" charset="0"/>
                <a:cs typeface="Times New Roman" panose="02020603050405020304" pitchFamily="18" charset="0"/>
              </a:rPr>
              <a:t>But even literature on CBT supervision draws on psychodynamic ideas e.g. supervisory relationship</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411396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1AEABF-CB8F-8630-08F6-8CA394B3235A}"/>
              </a:ext>
            </a:extLst>
          </p:cNvPr>
          <p:cNvSpPr>
            <a:spLocks noGrp="1"/>
          </p:cNvSpPr>
          <p:nvPr>
            <p:ph idx="1"/>
          </p:nvPr>
        </p:nvSpPr>
        <p:spPr/>
        <p:txBody>
          <a:bodyPr>
            <a:normAutofit/>
          </a:bodyPr>
          <a:lstStyle/>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AIP model does not suggest a particular way of doing supervision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EMDR draws on the best of behavioural, systemic and psychodynamic models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 and so does EMDR supervision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207539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0B37A-F6C6-AC44-20B1-C331EDDCA154}"/>
              </a:ext>
            </a:extLst>
          </p:cNvPr>
          <p:cNvSpPr>
            <a:spLocks noGrp="1"/>
          </p:cNvSpPr>
          <p:nvPr>
            <p:ph type="title"/>
          </p:nvPr>
        </p:nvSpPr>
        <p:spPr/>
        <p:txBody>
          <a:bodyPr>
            <a:normAutofit fontScale="90000"/>
          </a:bodyPr>
          <a:lstStyle/>
          <a:p>
            <a:pPr marL="342900" lvl="0" indent="-342900">
              <a:lnSpc>
                <a:spcPct val="107000"/>
              </a:lnSpc>
            </a:pP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Integrating EMDR with existing models</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AA047501-1FF3-8352-C173-D6799622B70F}"/>
              </a:ext>
            </a:extLst>
          </p:cNvPr>
          <p:cNvSpPr>
            <a:spLocks noGrp="1"/>
          </p:cNvSpPr>
          <p:nvPr>
            <p:ph idx="1"/>
          </p:nvPr>
        </p:nvSpPr>
        <p:spPr>
          <a:xfrm>
            <a:off x="0" y="2286000"/>
            <a:ext cx="12192000" cy="3818083"/>
          </a:xfrm>
        </p:spPr>
        <p:txBody>
          <a:bodyPr>
            <a:noAutofit/>
          </a:bodyPr>
          <a:lstStyle/>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Every trainee has experience of another model before EMDR training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45% of EMDR trainees had difficulty incorporating EMDR into their practice due to their pre-existing therapeutic modality (Dunne and Farrell, 2011)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Supervision must take account of this</a:t>
            </a:r>
          </a:p>
          <a:p>
            <a:pPr marL="742950" lvl="1" indent="-285750">
              <a:lnSpc>
                <a:spcPct val="107000"/>
              </a:lnSpc>
              <a:buFont typeface="Courier New" panose="02070309020205020404" pitchFamily="49" charset="0"/>
              <a:buChar char="o"/>
            </a:pPr>
            <a:endParaRPr lang="en-GB" sz="2000" dirty="0">
              <a:effectLst/>
              <a:latin typeface="Bookman Old Style" panose="02050604050505020204" pitchFamily="18"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The AIP model is relevant here </a:t>
            </a:r>
          </a:p>
          <a:p>
            <a:pPr marL="742950"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Assimilating new information into the concepts we have already developed</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EMDR supervision must integrate with basic EMDR training</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lvl="2">
              <a:lnSpc>
                <a:spcPct val="107000"/>
              </a:lnSpc>
              <a:buFont typeface="Wingdings" panose="05000000000000000000" pitchFamily="2" charset="2"/>
              <a:buChar char=""/>
            </a:pPr>
            <a:r>
              <a:rPr lang="en-GB" dirty="0">
                <a:latin typeface="Bookman Old Style" panose="02050604050505020204" pitchFamily="18" charset="0"/>
                <a:ea typeface="Calibri" panose="020F0502020204030204" pitchFamily="34" charset="0"/>
                <a:cs typeface="Times New Roman" panose="02020603050405020304" pitchFamily="18" charset="0"/>
              </a:rPr>
              <a:t>Trainees will not remember or have assimilated everything they have been taught!</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189740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6C56F-3EA8-7FCC-8ABF-3B9EB6314CA3}"/>
              </a:ext>
            </a:extLst>
          </p:cNvPr>
          <p:cNvSpPr>
            <a:spLocks noGrp="1"/>
          </p:cNvSpPr>
          <p:nvPr>
            <p:ph type="title"/>
          </p:nvPr>
        </p:nvSpPr>
        <p:spPr>
          <a:xfrm>
            <a:off x="762000" y="205409"/>
            <a:ext cx="10668000" cy="1524000"/>
          </a:xfrm>
        </p:spPr>
        <p:txBody>
          <a:bodyPr>
            <a:normAutofit/>
          </a:bodyPr>
          <a:lstStyle/>
          <a:p>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The “Supervision Question” (SQ)</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447D49C7-3005-96FB-91A1-2817AF0551DB}"/>
              </a:ext>
            </a:extLst>
          </p:cNvPr>
          <p:cNvSpPr>
            <a:spLocks noGrp="1"/>
          </p:cNvSpPr>
          <p:nvPr>
            <p:ph idx="1"/>
          </p:nvPr>
        </p:nvSpPr>
        <p:spPr>
          <a:xfrm>
            <a:off x="291548" y="1729409"/>
            <a:ext cx="11608904" cy="3818083"/>
          </a:xfrm>
        </p:spPr>
        <p:txBody>
          <a:bodyPr>
            <a:noAutofit/>
          </a:bodyPr>
          <a:lstStyle/>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Analogy with finding the correct NC in Assessment Phase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SQ encapsulates and focuses on the issue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e.g. </a:t>
            </a:r>
            <a:r>
              <a:rPr lang="en-GB" sz="2000" dirty="0">
                <a:effectLst/>
                <a:latin typeface="Bookman Old Style" panose="02050604050505020204" pitchFamily="18" charset="0"/>
                <a:ea typeface="Calibri" panose="020F0502020204030204" pitchFamily="34" charset="0"/>
                <a:cs typeface="Times-Roman"/>
              </a:rPr>
              <a:t>“how can I overcome my client’s resistance?”!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Roman"/>
              </a:rPr>
              <a:t>SQ may be the </a:t>
            </a:r>
            <a:r>
              <a:rPr lang="en-GB" sz="2000" u="sng" dirty="0">
                <a:effectLst/>
                <a:latin typeface="Bookman Old Style" panose="02050604050505020204" pitchFamily="18" charset="0"/>
                <a:ea typeface="Calibri" panose="020F0502020204030204" pitchFamily="34" charset="0"/>
                <a:cs typeface="Times-Roman"/>
              </a:rPr>
              <a:t>wrong</a:t>
            </a:r>
            <a:r>
              <a:rPr lang="en-GB" sz="2000" dirty="0">
                <a:effectLst/>
                <a:latin typeface="Bookman Old Style" panose="02050604050505020204" pitchFamily="18" charset="0"/>
                <a:ea typeface="Calibri" panose="020F0502020204030204" pitchFamily="34" charset="0"/>
                <a:cs typeface="Times-Roman"/>
              </a:rPr>
              <a:t> question to ask</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err="1">
                <a:effectLst/>
                <a:latin typeface="Bookman Old Style" panose="02050604050505020204" pitchFamily="18" charset="0"/>
                <a:ea typeface="Calibri" panose="020F0502020204030204" pitchFamily="34" charset="0"/>
                <a:cs typeface="Times-Roman"/>
              </a:rPr>
              <a:t>e.g</a:t>
            </a:r>
            <a:r>
              <a:rPr lang="en-GB" sz="2000" dirty="0">
                <a:effectLst/>
                <a:latin typeface="Bookman Old Style" panose="02050604050505020204" pitchFamily="18" charset="0"/>
                <a:ea typeface="Calibri" panose="020F0502020204030204" pitchFamily="34" charset="0"/>
                <a:cs typeface="Times-Roman"/>
              </a:rPr>
              <a:t> supervisee may be asking about technique when they should be asking about formulation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2237793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720F5-598E-E6D4-555B-97C6A1EF1F81}"/>
              </a:ext>
            </a:extLst>
          </p:cNvPr>
          <p:cNvSpPr>
            <a:spLocks noGrp="1"/>
          </p:cNvSpPr>
          <p:nvPr>
            <p:ph type="title"/>
          </p:nvPr>
        </p:nvSpPr>
        <p:spPr/>
        <p:txBody>
          <a:bodyPr>
            <a:normAutofit/>
          </a:bodyPr>
          <a:lstStyle/>
          <a:p>
            <a:r>
              <a:rPr lang="en-GB" sz="4400" b="1" dirty="0">
                <a:effectLst/>
                <a:latin typeface="Bookman Old Style" panose="02050604050505020204" pitchFamily="18" charset="0"/>
                <a:ea typeface="Calibri" panose="020F0502020204030204" pitchFamily="34" charset="0"/>
                <a:cs typeface="Times-Roman"/>
              </a:rPr>
              <a:t>teaching from the theory</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369E9251-3827-D5C2-6FF0-32C96013CB35}"/>
              </a:ext>
            </a:extLst>
          </p:cNvPr>
          <p:cNvSpPr>
            <a:spLocks noGrp="1"/>
          </p:cNvSpPr>
          <p:nvPr>
            <p:ph idx="1"/>
          </p:nvPr>
        </p:nvSpPr>
        <p:spPr/>
        <p:txBody>
          <a:bodyPr>
            <a:normAutofit/>
          </a:bodyPr>
          <a:lstStyle/>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“Give a man a fish and you feed him for a day. Teach a man to fish and you feed him for a lifetime”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1940685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656C4-2BA6-91BA-680E-00A5F000A675}"/>
              </a:ext>
            </a:extLst>
          </p:cNvPr>
          <p:cNvSpPr>
            <a:spLocks noGrp="1"/>
          </p:cNvSpPr>
          <p:nvPr>
            <p:ph type="title"/>
          </p:nvPr>
        </p:nvSpPr>
        <p:spPr/>
        <p:txBody>
          <a:bodyPr>
            <a:normAutofit fontScale="90000"/>
          </a:bodyPr>
          <a:lstStyle/>
          <a:p>
            <a:pPr>
              <a:lnSpc>
                <a:spcPct val="107000"/>
              </a:lnSpc>
              <a:spcAft>
                <a:spcPts val="800"/>
              </a:spcAft>
            </a:pP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Models of supervision:</a:t>
            </a:r>
            <a:br>
              <a:rPr lang="en-GB" sz="4400" dirty="0">
                <a:effectLst/>
                <a:latin typeface="Calibri" panose="020F0502020204030204" pitchFamily="34" charset="0"/>
                <a:ea typeface="Calibri" panose="020F0502020204030204" pitchFamily="34" charset="0"/>
                <a:cs typeface="Times New Roman" panose="02020603050405020304" pitchFamily="18" charset="0"/>
              </a:rPr>
            </a:br>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4B0819D6-545C-3F68-820E-3D823B6FAAB7}"/>
              </a:ext>
            </a:extLst>
          </p:cNvPr>
          <p:cNvSpPr>
            <a:spLocks noGrp="1"/>
          </p:cNvSpPr>
          <p:nvPr>
            <p:ph idx="1"/>
          </p:nvPr>
        </p:nvSpPr>
        <p:spPr/>
        <p:txBody>
          <a:bodyPr>
            <a:normAutofit/>
          </a:bodyPr>
          <a:lstStyle/>
          <a:p>
            <a:pPr>
              <a:lnSpc>
                <a:spcPct val="107000"/>
              </a:lnSpc>
              <a:spcAft>
                <a:spcPts val="800"/>
              </a:spcAft>
            </a:pP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Functions</a:t>
            </a:r>
            <a:endParaRPr lang="en-GB" sz="2000" b="1"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Modes </a:t>
            </a:r>
          </a:p>
          <a:p>
            <a:pPr>
              <a:lnSpc>
                <a:spcPct val="107000"/>
              </a:lnSpc>
              <a:spcAft>
                <a:spcPts val="800"/>
              </a:spcAft>
            </a:pP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Levels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970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5B064-9E50-E539-0152-BA7697BB7923}"/>
              </a:ext>
            </a:extLst>
          </p:cNvPr>
          <p:cNvSpPr>
            <a:spLocks noGrp="1"/>
          </p:cNvSpPr>
          <p:nvPr>
            <p:ph type="title"/>
          </p:nvPr>
        </p:nvSpPr>
        <p:spPr/>
        <p:txBody>
          <a:bodyPr>
            <a:normAutofit fontScale="90000"/>
          </a:bodyPr>
          <a:lstStyle/>
          <a:p>
            <a:pPr algn="ctr">
              <a:lnSpc>
                <a:spcPct val="107000"/>
              </a:lnSpc>
              <a:spcAft>
                <a:spcPts val="800"/>
              </a:spcAft>
            </a:pP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Three </a:t>
            </a:r>
            <a:r>
              <a:rPr lang="en-GB" sz="4400" b="1" u="sng" dirty="0">
                <a:effectLst/>
                <a:latin typeface="Bookman Old Style" panose="02050604050505020204" pitchFamily="18" charset="0"/>
                <a:ea typeface="Calibri" panose="020F0502020204030204" pitchFamily="34" charset="0"/>
                <a:cs typeface="Times New Roman" panose="02020603050405020304" pitchFamily="18" charset="0"/>
              </a:rPr>
              <a:t>functions</a:t>
            </a: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 of supervision</a:t>
            </a:r>
            <a:b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b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   </a:t>
            </a:r>
            <a:r>
              <a:rPr lang="en-GB" sz="4400" b="1" dirty="0" err="1">
                <a:effectLst/>
                <a:latin typeface="Bookman Old Style" panose="02050604050505020204" pitchFamily="18" charset="0"/>
                <a:ea typeface="Calibri" panose="020F0502020204030204" pitchFamily="34" charset="0"/>
                <a:cs typeface="Times New Roman" panose="02020603050405020304" pitchFamily="18" charset="0"/>
              </a:rPr>
              <a:t>‘the</a:t>
            </a: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 three Es’</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solidFill>
                <a:schemeClr val="bg1"/>
              </a:solidFill>
            </a:endParaRPr>
          </a:p>
        </p:txBody>
      </p:sp>
      <p:sp>
        <p:nvSpPr>
          <p:cNvPr id="3" name="Content Placeholder 2">
            <a:extLst>
              <a:ext uri="{FF2B5EF4-FFF2-40B4-BE49-F238E27FC236}">
                <a16:creationId xmlns:a16="http://schemas.microsoft.com/office/drawing/2014/main" id="{012FBC54-3B74-8E9A-3BED-081F5959F3A5}"/>
              </a:ext>
            </a:extLst>
          </p:cNvPr>
          <p:cNvSpPr>
            <a:spLocks noGrp="1"/>
          </p:cNvSpPr>
          <p:nvPr>
            <p:ph idx="1"/>
          </p:nvPr>
        </p:nvSpPr>
        <p:spPr>
          <a:xfrm>
            <a:off x="172277" y="1656522"/>
            <a:ext cx="11820939" cy="4447561"/>
          </a:xfrm>
        </p:spPr>
        <p:txBody>
          <a:bodyPr>
            <a:noAutofit/>
          </a:bodyPr>
          <a:lstStyle/>
          <a:p>
            <a:pPr marL="0" indent="0">
              <a:lnSpc>
                <a:spcPct val="107000"/>
              </a:lnSpc>
              <a:spcAft>
                <a:spcPts val="800"/>
              </a:spcAft>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Formative, Restorative &amp; Normative (Proctor, 1988)</a:t>
            </a:r>
          </a:p>
          <a:p>
            <a:pPr marL="342900" lvl="0" indent="-342900">
              <a:lnSpc>
                <a:spcPct val="107000"/>
              </a:lnSpc>
              <a:buFont typeface="Symbol" panose="05050102010706020507" pitchFamily="18" charset="2"/>
              <a:buChar char=""/>
            </a:pPr>
            <a:endParaRPr lang="en-GB" sz="2000" dirty="0">
              <a:effectLst/>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Formative </a:t>
            </a:r>
            <a:r>
              <a:rPr lang="en-GB" sz="2000" dirty="0">
                <a:latin typeface="Bookman Old Style" panose="02050604050505020204" pitchFamily="18" charset="0"/>
                <a:ea typeface="Calibri" panose="020F0502020204030204" pitchFamily="34" charset="0"/>
                <a:cs typeface="Times New Roman" panose="02020603050405020304" pitchFamily="18" charset="0"/>
              </a:rPr>
              <a:t>– </a:t>
            </a: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Educating</a:t>
            </a:r>
            <a:endParaRPr lang="en-GB" sz="2000" dirty="0">
              <a:latin typeface="Bookman Old Style" panose="02050604050505020204" pitchFamily="18" charset="0"/>
              <a:ea typeface="Calibri" panose="020F0502020204030204" pitchFamily="34" charset="0"/>
              <a:cs typeface="Times New Roman" panose="02020603050405020304" pitchFamily="18" charset="0"/>
            </a:endParaRPr>
          </a:p>
          <a:p>
            <a:pPr marL="800100" lvl="1"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learning about EMDR protocol</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Restorative </a:t>
            </a:r>
            <a:r>
              <a:rPr lang="en-GB" sz="2000" dirty="0">
                <a:latin typeface="Bookman Old Style" panose="02050604050505020204" pitchFamily="18" charset="0"/>
                <a:ea typeface="Calibri" panose="020F0502020204030204" pitchFamily="34" charset="0"/>
                <a:cs typeface="Times New Roman" panose="02020603050405020304" pitchFamily="18" charset="0"/>
              </a:rPr>
              <a:t>- </a:t>
            </a: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Enabling</a:t>
            </a:r>
          </a:p>
          <a:p>
            <a:pPr marL="800100" lvl="1"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encouraging new trainees to use EMDR</a:t>
            </a:r>
          </a:p>
          <a:p>
            <a:pPr marL="800100" lvl="1"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providing emotional support, sharing the awfulness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tabLst>
                <a:tab pos="898525" algn="l"/>
              </a:tabLst>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Normative - </a:t>
            </a: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Evaluating</a:t>
            </a:r>
            <a:endParaRPr lang="en-GB" sz="2000" b="1" dirty="0">
              <a:latin typeface="Bookman Old Style" panose="02050604050505020204" pitchFamily="18" charset="0"/>
              <a:ea typeface="Calibri" panose="020F0502020204030204" pitchFamily="34" charset="0"/>
              <a:cs typeface="Times New Roman" panose="02020603050405020304" pitchFamily="18" charset="0"/>
            </a:endParaRPr>
          </a:p>
          <a:p>
            <a:pPr marL="800100" lvl="1" indent="-342900">
              <a:lnSpc>
                <a:spcPct val="107000"/>
              </a:lnSpc>
              <a:buFont typeface="Symbol" panose="05050102010706020507" pitchFamily="18" charset="2"/>
              <a:buChar char=""/>
              <a:tabLst>
                <a:tab pos="898525" algn="l"/>
              </a:tabLst>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clinical management</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Symbol" panose="05050102010706020507" pitchFamily="18" charset="2"/>
              <a:buChar char=""/>
              <a:tabLst>
                <a:tab pos="898525" algn="l"/>
              </a:tabLst>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evaluating adherence to protocol for accreditation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355574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71F49-89E1-0783-87D5-898BC34B4B6C}"/>
              </a:ext>
            </a:extLst>
          </p:cNvPr>
          <p:cNvSpPr>
            <a:spLocks noGrp="1"/>
          </p:cNvSpPr>
          <p:nvPr>
            <p:ph type="title"/>
          </p:nvPr>
        </p:nvSpPr>
        <p:spPr/>
        <p:txBody>
          <a:bodyPr>
            <a:normAutofit/>
          </a:bodyPr>
          <a:lstStyle/>
          <a:p>
            <a:pPr>
              <a:lnSpc>
                <a:spcPct val="107000"/>
              </a:lnSpc>
              <a:spcAft>
                <a:spcPts val="800"/>
              </a:spcAft>
            </a:pP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What </a:t>
            </a:r>
            <a:r>
              <a:rPr lang="en-GB" sz="4400" b="1" u="sng" dirty="0">
                <a:effectLst/>
                <a:latin typeface="Bookman Old Style" panose="02050604050505020204" pitchFamily="18" charset="0"/>
                <a:ea typeface="Calibri" panose="020F0502020204030204" pitchFamily="34" charset="0"/>
                <a:cs typeface="Times New Roman" panose="02020603050405020304" pitchFamily="18" charset="0"/>
              </a:rPr>
              <a:t>is</a:t>
            </a: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 clinical supervision? </a:t>
            </a:r>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F2B7CD5E-6639-0C66-FF88-C92B28DD901C}"/>
              </a:ext>
            </a:extLst>
          </p:cNvPr>
          <p:cNvSpPr>
            <a:spLocks noGrp="1"/>
          </p:cNvSpPr>
          <p:nvPr>
            <p:ph idx="1"/>
          </p:nvPr>
        </p:nvSpPr>
        <p:spPr/>
        <p:txBody>
          <a:bodyPr>
            <a:normAutofit/>
          </a:bodyPr>
          <a:lstStyle/>
          <a:p>
            <a:pPr marL="342900" lvl="0" indent="-342900">
              <a:lnSpc>
                <a:spcPct val="107000"/>
              </a:lnSpc>
              <a:buFont typeface="Symbol" panose="05050102010706020507" pitchFamily="18" charset="2"/>
              <a:buChar char=""/>
            </a:pP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‘Supervision’ vs ‘Consultation’ in USA</a:t>
            </a:r>
          </a:p>
          <a:p>
            <a:pPr marL="342900" lvl="0" indent="-342900">
              <a:lnSpc>
                <a:spcPct val="107000"/>
              </a:lnSpc>
              <a:buFont typeface="Symbol" panose="05050102010706020507" pitchFamily="18" charset="2"/>
              <a:buChar char=""/>
            </a:pP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This presentation is about what Americans call ‘consultation’</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b="1" dirty="0"/>
          </a:p>
        </p:txBody>
      </p:sp>
    </p:spTree>
    <p:extLst>
      <p:ext uri="{BB962C8B-B14F-4D97-AF65-F5344CB8AC3E}">
        <p14:creationId xmlns:p14="http://schemas.microsoft.com/office/powerpoint/2010/main" val="24495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D64D1-1DAB-89A8-7107-C9AFE9F3A8D1}"/>
              </a:ext>
            </a:extLst>
          </p:cNvPr>
          <p:cNvSpPr>
            <a:spLocks noGrp="1"/>
          </p:cNvSpPr>
          <p:nvPr>
            <p:ph type="title"/>
          </p:nvPr>
        </p:nvSpPr>
        <p:spPr/>
        <p:txBody>
          <a:bodyPr>
            <a:normAutofit fontScale="90000"/>
          </a:bodyPr>
          <a:lstStyle/>
          <a:p>
            <a:pPr>
              <a:lnSpc>
                <a:spcPct val="107000"/>
              </a:lnSpc>
              <a:spcAft>
                <a:spcPts val="800"/>
              </a:spcAft>
              <a:tabLst>
                <a:tab pos="898525" algn="l"/>
              </a:tabLst>
            </a:pP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Seven </a:t>
            </a:r>
            <a:r>
              <a:rPr lang="en-GB" sz="4400" b="1" u="sng" dirty="0">
                <a:effectLst/>
                <a:latin typeface="Bookman Old Style" panose="02050604050505020204" pitchFamily="18" charset="0"/>
                <a:ea typeface="Calibri" panose="020F0502020204030204" pitchFamily="34" charset="0"/>
                <a:cs typeface="Times New Roman" panose="02020603050405020304" pitchFamily="18" charset="0"/>
              </a:rPr>
              <a:t>modes</a:t>
            </a: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 of supervision</a:t>
            </a:r>
            <a:br>
              <a:rPr lang="en-GB" sz="4400" dirty="0">
                <a:effectLst/>
                <a:latin typeface="Calibri" panose="020F0502020204030204" pitchFamily="34" charset="0"/>
                <a:ea typeface="Calibri" panose="020F0502020204030204" pitchFamily="34" charset="0"/>
                <a:cs typeface="Times New Roman" panose="02020603050405020304" pitchFamily="18" charset="0"/>
              </a:rPr>
            </a:br>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DDA1C828-F3FF-D43A-228B-D60D557908CD}"/>
              </a:ext>
            </a:extLst>
          </p:cNvPr>
          <p:cNvSpPr>
            <a:spLocks noGrp="1"/>
          </p:cNvSpPr>
          <p:nvPr>
            <p:ph idx="1"/>
          </p:nvPr>
        </p:nvSpPr>
        <p:spPr/>
        <p:txBody>
          <a:bodyPr>
            <a:normAutofit/>
          </a:bodyPr>
          <a:lstStyle/>
          <a:p>
            <a:pPr>
              <a:lnSpc>
                <a:spcPct val="107000"/>
              </a:lnSpc>
              <a:spcAft>
                <a:spcPts val="800"/>
              </a:spcAft>
              <a:tabLst>
                <a:tab pos="898525" algn="l"/>
              </a:tabLst>
            </a:pP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‘seven-eyed’ model (Hawkins &amp; Shohet)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1888224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F7A60A72-1E37-FC0B-CB19-BA1A28F7D7F0}"/>
              </a:ext>
            </a:extLst>
          </p:cNvPr>
          <p:cNvGrpSpPr/>
          <p:nvPr/>
        </p:nvGrpSpPr>
        <p:grpSpPr>
          <a:xfrm>
            <a:off x="3330342" y="5372192"/>
            <a:ext cx="1800200" cy="730678"/>
            <a:chOff x="3419872" y="5722658"/>
            <a:chExt cx="1800200" cy="730678"/>
          </a:xfrm>
        </p:grpSpPr>
        <p:sp>
          <p:nvSpPr>
            <p:cNvPr id="5" name="Oval 4">
              <a:extLst>
                <a:ext uri="{FF2B5EF4-FFF2-40B4-BE49-F238E27FC236}">
                  <a16:creationId xmlns:a16="http://schemas.microsoft.com/office/drawing/2014/main" id="{59EC06A1-F1BB-B54F-9DE8-E44A7F59F9AB}"/>
                </a:ext>
              </a:extLst>
            </p:cNvPr>
            <p:cNvSpPr/>
            <p:nvPr/>
          </p:nvSpPr>
          <p:spPr>
            <a:xfrm>
              <a:off x="3419872" y="5722658"/>
              <a:ext cx="1800200" cy="7306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E46E05D8-BF21-5906-CB9E-30D8A0B57025}"/>
                </a:ext>
              </a:extLst>
            </p:cNvPr>
            <p:cNvSpPr txBox="1"/>
            <p:nvPr/>
          </p:nvSpPr>
          <p:spPr>
            <a:xfrm>
              <a:off x="3627859" y="5722658"/>
              <a:ext cx="1495473" cy="369332"/>
            </a:xfrm>
            <a:prstGeom prst="rect">
              <a:avLst/>
            </a:prstGeom>
            <a:noFill/>
          </p:spPr>
          <p:txBody>
            <a:bodyPr wrap="square" rtlCol="0">
              <a:spAutoFit/>
            </a:bodyPr>
            <a:lstStyle/>
            <a:p>
              <a:pPr algn="ctr"/>
              <a:r>
                <a:rPr lang="en-GB" b="1" dirty="0">
                  <a:solidFill>
                    <a:schemeClr val="bg1"/>
                  </a:solidFill>
                  <a:latin typeface="Arial Black" panose="020B0A04020102020204" pitchFamily="34" charset="0"/>
                </a:rPr>
                <a:t>Client</a:t>
              </a:r>
            </a:p>
          </p:txBody>
        </p:sp>
      </p:grpSp>
      <p:grpSp>
        <p:nvGrpSpPr>
          <p:cNvPr id="7" name="Group 6">
            <a:extLst>
              <a:ext uri="{FF2B5EF4-FFF2-40B4-BE49-F238E27FC236}">
                <a16:creationId xmlns:a16="http://schemas.microsoft.com/office/drawing/2014/main" id="{4DF685E9-EA0A-BD72-AD83-D691F0775779}"/>
              </a:ext>
            </a:extLst>
          </p:cNvPr>
          <p:cNvGrpSpPr/>
          <p:nvPr/>
        </p:nvGrpSpPr>
        <p:grpSpPr>
          <a:xfrm>
            <a:off x="3330343" y="2762317"/>
            <a:ext cx="1817721" cy="956990"/>
            <a:chOff x="3443544" y="3429000"/>
            <a:chExt cx="1817721" cy="576064"/>
          </a:xfrm>
        </p:grpSpPr>
        <p:sp>
          <p:nvSpPr>
            <p:cNvPr id="8" name="Oval 7">
              <a:extLst>
                <a:ext uri="{FF2B5EF4-FFF2-40B4-BE49-F238E27FC236}">
                  <a16:creationId xmlns:a16="http://schemas.microsoft.com/office/drawing/2014/main" id="{7D86A568-BD3B-0D9E-8A69-013E515C557E}"/>
                </a:ext>
              </a:extLst>
            </p:cNvPr>
            <p:cNvSpPr/>
            <p:nvPr/>
          </p:nvSpPr>
          <p:spPr>
            <a:xfrm>
              <a:off x="3461065" y="3429000"/>
              <a:ext cx="1800200" cy="57606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E9D6FF81-1542-5D76-54C8-18D9CAADAA41}"/>
                </a:ext>
              </a:extLst>
            </p:cNvPr>
            <p:cNvSpPr txBox="1"/>
            <p:nvPr/>
          </p:nvSpPr>
          <p:spPr>
            <a:xfrm>
              <a:off x="3443544" y="3523052"/>
              <a:ext cx="1726340" cy="222321"/>
            </a:xfrm>
            <a:prstGeom prst="rect">
              <a:avLst/>
            </a:prstGeom>
            <a:noFill/>
          </p:spPr>
          <p:txBody>
            <a:bodyPr wrap="square" rtlCol="0">
              <a:spAutoFit/>
            </a:bodyPr>
            <a:lstStyle/>
            <a:p>
              <a:pPr algn="ctr"/>
              <a:r>
                <a:rPr lang="en-GB" b="1" dirty="0">
                  <a:solidFill>
                    <a:schemeClr val="bg1"/>
                  </a:solidFill>
                  <a:latin typeface="Arial Black" panose="020B0A04020102020204" pitchFamily="34" charset="0"/>
                </a:rPr>
                <a:t>Therapist</a:t>
              </a:r>
            </a:p>
          </p:txBody>
        </p:sp>
      </p:grpSp>
      <p:grpSp>
        <p:nvGrpSpPr>
          <p:cNvPr id="10" name="Group 9">
            <a:extLst>
              <a:ext uri="{FF2B5EF4-FFF2-40B4-BE49-F238E27FC236}">
                <a16:creationId xmlns:a16="http://schemas.microsoft.com/office/drawing/2014/main" id="{CED8B16F-1F76-6D84-783B-647C3F78D4EB}"/>
              </a:ext>
            </a:extLst>
          </p:cNvPr>
          <p:cNvGrpSpPr/>
          <p:nvPr/>
        </p:nvGrpSpPr>
        <p:grpSpPr>
          <a:xfrm>
            <a:off x="3345324" y="345051"/>
            <a:ext cx="1802740" cy="779900"/>
            <a:chOff x="3345324" y="836712"/>
            <a:chExt cx="1802740" cy="576064"/>
          </a:xfrm>
        </p:grpSpPr>
        <p:sp>
          <p:nvSpPr>
            <p:cNvPr id="11" name="Oval 10">
              <a:extLst>
                <a:ext uri="{FF2B5EF4-FFF2-40B4-BE49-F238E27FC236}">
                  <a16:creationId xmlns:a16="http://schemas.microsoft.com/office/drawing/2014/main" id="{3EA10C19-3287-43AC-7C67-15613D1BF4A8}"/>
                </a:ext>
              </a:extLst>
            </p:cNvPr>
            <p:cNvSpPr/>
            <p:nvPr/>
          </p:nvSpPr>
          <p:spPr>
            <a:xfrm>
              <a:off x="3347864" y="836712"/>
              <a:ext cx="1800200" cy="57606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D9B27857-8CEF-CC85-7591-C685D11A164E}"/>
                </a:ext>
              </a:extLst>
            </p:cNvPr>
            <p:cNvSpPr txBox="1"/>
            <p:nvPr/>
          </p:nvSpPr>
          <p:spPr>
            <a:xfrm>
              <a:off x="3345324" y="866296"/>
              <a:ext cx="1800200" cy="272803"/>
            </a:xfrm>
            <a:prstGeom prst="rect">
              <a:avLst/>
            </a:prstGeom>
            <a:noFill/>
          </p:spPr>
          <p:txBody>
            <a:bodyPr wrap="square" rtlCol="0">
              <a:spAutoFit/>
            </a:bodyPr>
            <a:lstStyle/>
            <a:p>
              <a:pPr algn="ctr"/>
              <a:r>
                <a:rPr lang="en-GB" b="1" dirty="0">
                  <a:solidFill>
                    <a:schemeClr val="bg1"/>
                  </a:solidFill>
                  <a:latin typeface="Arial Black" panose="020B0A04020102020204" pitchFamily="34" charset="0"/>
                </a:rPr>
                <a:t>Supervisor</a:t>
              </a:r>
            </a:p>
          </p:txBody>
        </p:sp>
      </p:grpSp>
      <p:sp>
        <p:nvSpPr>
          <p:cNvPr id="13" name="TextBox 12">
            <a:extLst>
              <a:ext uri="{FF2B5EF4-FFF2-40B4-BE49-F238E27FC236}">
                <a16:creationId xmlns:a16="http://schemas.microsoft.com/office/drawing/2014/main" id="{BE2DD8D6-CAA1-C9D1-C9E5-1F78914AFB0B}"/>
              </a:ext>
            </a:extLst>
          </p:cNvPr>
          <p:cNvSpPr txBox="1"/>
          <p:nvPr/>
        </p:nvSpPr>
        <p:spPr>
          <a:xfrm>
            <a:off x="5033803" y="5270292"/>
            <a:ext cx="447212" cy="523220"/>
          </a:xfrm>
          <a:prstGeom prst="rect">
            <a:avLst/>
          </a:prstGeom>
          <a:noFill/>
        </p:spPr>
        <p:txBody>
          <a:bodyPr wrap="square" rtlCol="0">
            <a:spAutoFit/>
          </a:bodyPr>
          <a:lstStyle/>
          <a:p>
            <a:r>
              <a:rPr lang="en-GB" sz="2800" dirty="0">
                <a:solidFill>
                  <a:schemeClr val="accent1"/>
                </a:solidFill>
                <a:latin typeface="Arial Black" panose="020B0A04020102020204" pitchFamily="34" charset="0"/>
              </a:rPr>
              <a:t>1</a:t>
            </a:r>
            <a:endParaRPr lang="en-GB" sz="2400" dirty="0">
              <a:solidFill>
                <a:schemeClr val="accent1"/>
              </a:solidFill>
              <a:latin typeface="Arial Black" panose="020B0A04020102020204" pitchFamily="34" charset="0"/>
            </a:endParaRPr>
          </a:p>
        </p:txBody>
      </p:sp>
      <p:cxnSp>
        <p:nvCxnSpPr>
          <p:cNvPr id="14" name="Straight Arrow Connector 13">
            <a:extLst>
              <a:ext uri="{FF2B5EF4-FFF2-40B4-BE49-F238E27FC236}">
                <a16:creationId xmlns:a16="http://schemas.microsoft.com/office/drawing/2014/main" id="{4ACA0EA4-F7D1-23C7-8253-7AAAC96608DB}"/>
              </a:ext>
            </a:extLst>
          </p:cNvPr>
          <p:cNvCxnSpPr/>
          <p:nvPr/>
        </p:nvCxnSpPr>
        <p:spPr>
          <a:xfrm>
            <a:off x="4247964" y="3861048"/>
            <a:ext cx="0" cy="1516947"/>
          </a:xfrm>
          <a:prstGeom prst="straightConnector1">
            <a:avLst/>
          </a:prstGeom>
          <a:ln w="762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5AF718CC-9EE8-CB4D-B150-6F2F8E6FEF33}"/>
              </a:ext>
            </a:extLst>
          </p:cNvPr>
          <p:cNvSpPr txBox="1"/>
          <p:nvPr/>
        </p:nvSpPr>
        <p:spPr>
          <a:xfrm>
            <a:off x="4314782" y="4329516"/>
            <a:ext cx="1625369" cy="523220"/>
          </a:xfrm>
          <a:prstGeom prst="rect">
            <a:avLst/>
          </a:prstGeom>
          <a:noFill/>
        </p:spPr>
        <p:txBody>
          <a:bodyPr wrap="square" rtlCol="0">
            <a:spAutoFit/>
          </a:bodyPr>
          <a:lstStyle/>
          <a:p>
            <a:r>
              <a:rPr lang="en-GB" sz="2800" dirty="0">
                <a:solidFill>
                  <a:schemeClr val="bg1"/>
                </a:solidFill>
                <a:latin typeface="Arial Black" panose="020B0A04020102020204" pitchFamily="34" charset="0"/>
              </a:rPr>
              <a:t>2 </a:t>
            </a:r>
            <a:r>
              <a:rPr lang="en-GB" sz="2000" dirty="0">
                <a:solidFill>
                  <a:schemeClr val="bg1"/>
                </a:solidFill>
                <a:latin typeface="Arial Black" panose="020B0A04020102020204" pitchFamily="34" charset="0"/>
              </a:rPr>
              <a:t>therapy</a:t>
            </a:r>
          </a:p>
        </p:txBody>
      </p:sp>
      <p:grpSp>
        <p:nvGrpSpPr>
          <p:cNvPr id="16" name="Group 15">
            <a:extLst>
              <a:ext uri="{FF2B5EF4-FFF2-40B4-BE49-F238E27FC236}">
                <a16:creationId xmlns:a16="http://schemas.microsoft.com/office/drawing/2014/main" id="{C8F892C8-773A-40AB-F172-3095B7F01413}"/>
              </a:ext>
            </a:extLst>
          </p:cNvPr>
          <p:cNvGrpSpPr/>
          <p:nvPr/>
        </p:nvGrpSpPr>
        <p:grpSpPr>
          <a:xfrm>
            <a:off x="0" y="2592198"/>
            <a:ext cx="5940152" cy="3827737"/>
            <a:chOff x="0" y="2592198"/>
            <a:chExt cx="5940152" cy="3827737"/>
          </a:xfrm>
        </p:grpSpPr>
        <p:sp>
          <p:nvSpPr>
            <p:cNvPr id="17" name="Oval 16">
              <a:extLst>
                <a:ext uri="{FF2B5EF4-FFF2-40B4-BE49-F238E27FC236}">
                  <a16:creationId xmlns:a16="http://schemas.microsoft.com/office/drawing/2014/main" id="{6B7C4697-329A-90FD-3450-0B4301E03F32}"/>
                </a:ext>
              </a:extLst>
            </p:cNvPr>
            <p:cNvSpPr/>
            <p:nvPr/>
          </p:nvSpPr>
          <p:spPr>
            <a:xfrm>
              <a:off x="2555776" y="2592198"/>
              <a:ext cx="3384376" cy="3827737"/>
            </a:xfrm>
            <a:prstGeom prst="ellipse">
              <a:avLst/>
            </a:prstGeom>
            <a:no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80B4D452-B01E-F1E7-D1EA-DE864A7C5673}"/>
                </a:ext>
              </a:extLst>
            </p:cNvPr>
            <p:cNvSpPr txBox="1"/>
            <p:nvPr/>
          </p:nvSpPr>
          <p:spPr>
            <a:xfrm>
              <a:off x="0" y="4021739"/>
              <a:ext cx="2411761" cy="830997"/>
            </a:xfrm>
            <a:prstGeom prst="rect">
              <a:avLst/>
            </a:prstGeom>
            <a:noFill/>
          </p:spPr>
          <p:txBody>
            <a:bodyPr wrap="square" rtlCol="0">
              <a:spAutoFit/>
            </a:bodyPr>
            <a:lstStyle/>
            <a:p>
              <a:pPr algn="r"/>
              <a:r>
                <a:rPr lang="en-GB" sz="2800" dirty="0">
                  <a:solidFill>
                    <a:schemeClr val="accent3">
                      <a:lumMod val="75000"/>
                    </a:schemeClr>
                  </a:solidFill>
                  <a:latin typeface="Arial Black" panose="020B0A04020102020204" pitchFamily="34" charset="0"/>
                </a:rPr>
                <a:t>3 </a:t>
              </a:r>
              <a:r>
                <a:rPr lang="en-GB" sz="2000" dirty="0">
                  <a:solidFill>
                    <a:schemeClr val="accent3">
                      <a:lumMod val="75000"/>
                    </a:schemeClr>
                  </a:solidFill>
                  <a:latin typeface="Arial Black" panose="020B0A04020102020204" pitchFamily="34" charset="0"/>
                </a:rPr>
                <a:t>therapeutic relationship</a:t>
              </a:r>
            </a:p>
          </p:txBody>
        </p:sp>
      </p:grpSp>
      <p:sp>
        <p:nvSpPr>
          <p:cNvPr id="19" name="TextBox 18">
            <a:extLst>
              <a:ext uri="{FF2B5EF4-FFF2-40B4-BE49-F238E27FC236}">
                <a16:creationId xmlns:a16="http://schemas.microsoft.com/office/drawing/2014/main" id="{770DF4E3-7C51-316A-9481-295552FC693A}"/>
              </a:ext>
            </a:extLst>
          </p:cNvPr>
          <p:cNvSpPr txBox="1"/>
          <p:nvPr/>
        </p:nvSpPr>
        <p:spPr>
          <a:xfrm>
            <a:off x="5324024" y="3194014"/>
            <a:ext cx="4499987" cy="830997"/>
          </a:xfrm>
          <a:prstGeom prst="rect">
            <a:avLst/>
          </a:prstGeom>
          <a:noFill/>
        </p:spPr>
        <p:txBody>
          <a:bodyPr wrap="square" rtlCol="0">
            <a:spAutoFit/>
          </a:bodyPr>
          <a:lstStyle/>
          <a:p>
            <a:r>
              <a:rPr lang="en-GB" sz="2800" dirty="0">
                <a:solidFill>
                  <a:schemeClr val="accent2"/>
                </a:solidFill>
                <a:latin typeface="Arial Black" panose="020B0A04020102020204" pitchFamily="34" charset="0"/>
              </a:rPr>
              <a:t>4 </a:t>
            </a:r>
            <a:r>
              <a:rPr lang="en-GB" sz="2000" dirty="0">
                <a:solidFill>
                  <a:schemeClr val="accent2"/>
                </a:solidFill>
                <a:latin typeface="Arial Black" panose="020B0A04020102020204" pitchFamily="34" charset="0"/>
              </a:rPr>
              <a:t>therapist’s stuff </a:t>
            </a:r>
            <a:r>
              <a:rPr lang="en-GB" sz="2000" dirty="0" err="1">
                <a:solidFill>
                  <a:schemeClr val="accent2"/>
                </a:solidFill>
                <a:latin typeface="Arial Black" panose="020B0A04020102020204" pitchFamily="34" charset="0"/>
              </a:rPr>
              <a:t>eg</a:t>
            </a:r>
            <a:r>
              <a:rPr lang="en-GB" sz="2000" dirty="0">
                <a:solidFill>
                  <a:schemeClr val="accent2"/>
                </a:solidFill>
                <a:latin typeface="Arial Black" panose="020B0A04020102020204" pitchFamily="34" charset="0"/>
              </a:rPr>
              <a:t> countertransference</a:t>
            </a:r>
          </a:p>
        </p:txBody>
      </p:sp>
      <p:grpSp>
        <p:nvGrpSpPr>
          <p:cNvPr id="20" name="Group 19">
            <a:extLst>
              <a:ext uri="{FF2B5EF4-FFF2-40B4-BE49-F238E27FC236}">
                <a16:creationId xmlns:a16="http://schemas.microsoft.com/office/drawing/2014/main" id="{892730FC-9807-9430-D193-6FB6480DDA54}"/>
              </a:ext>
            </a:extLst>
          </p:cNvPr>
          <p:cNvGrpSpPr/>
          <p:nvPr/>
        </p:nvGrpSpPr>
        <p:grpSpPr>
          <a:xfrm>
            <a:off x="2553928" y="216035"/>
            <a:ext cx="7128378" cy="3657619"/>
            <a:chOff x="2553928" y="216035"/>
            <a:chExt cx="7128378" cy="3657619"/>
          </a:xfrm>
        </p:grpSpPr>
        <p:sp>
          <p:nvSpPr>
            <p:cNvPr id="21" name="Oval 20">
              <a:extLst>
                <a:ext uri="{FF2B5EF4-FFF2-40B4-BE49-F238E27FC236}">
                  <a16:creationId xmlns:a16="http://schemas.microsoft.com/office/drawing/2014/main" id="{3A8CFD66-F1A5-ADE7-0E6A-80483F8CA575}"/>
                </a:ext>
              </a:extLst>
            </p:cNvPr>
            <p:cNvSpPr/>
            <p:nvPr/>
          </p:nvSpPr>
          <p:spPr>
            <a:xfrm>
              <a:off x="2553928" y="216035"/>
              <a:ext cx="3384376" cy="3657619"/>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1D68EF45-C192-8893-0F8A-5711B0FEFCF4}"/>
                </a:ext>
              </a:extLst>
            </p:cNvPr>
            <p:cNvSpPr txBox="1"/>
            <p:nvPr/>
          </p:nvSpPr>
          <p:spPr>
            <a:xfrm>
              <a:off x="6660232" y="1387483"/>
              <a:ext cx="3022074" cy="830997"/>
            </a:xfrm>
            <a:prstGeom prst="rect">
              <a:avLst/>
            </a:prstGeom>
            <a:noFill/>
          </p:spPr>
          <p:txBody>
            <a:bodyPr wrap="square" rtlCol="0">
              <a:spAutoFit/>
            </a:bodyPr>
            <a:lstStyle/>
            <a:p>
              <a:r>
                <a:rPr lang="en-GB" sz="2800" dirty="0">
                  <a:solidFill>
                    <a:srgbClr val="0070C0"/>
                  </a:solidFill>
                  <a:latin typeface="Arial Black" panose="020B0A04020102020204" pitchFamily="34" charset="0"/>
                </a:rPr>
                <a:t>5 </a:t>
              </a:r>
              <a:r>
                <a:rPr lang="en-GB" sz="2000" dirty="0">
                  <a:solidFill>
                    <a:srgbClr val="0070C0"/>
                  </a:solidFill>
                  <a:latin typeface="Arial Black" panose="020B0A04020102020204" pitchFamily="34" charset="0"/>
                </a:rPr>
                <a:t>supervisory relationship</a:t>
              </a:r>
            </a:p>
          </p:txBody>
        </p:sp>
      </p:grpSp>
      <p:sp>
        <p:nvSpPr>
          <p:cNvPr id="23" name="TextBox 22">
            <a:extLst>
              <a:ext uri="{FF2B5EF4-FFF2-40B4-BE49-F238E27FC236}">
                <a16:creationId xmlns:a16="http://schemas.microsoft.com/office/drawing/2014/main" id="{C235211F-2ADA-152C-3899-A12626D3126A}"/>
              </a:ext>
            </a:extLst>
          </p:cNvPr>
          <p:cNvSpPr txBox="1"/>
          <p:nvPr/>
        </p:nvSpPr>
        <p:spPr>
          <a:xfrm>
            <a:off x="2749491" y="1031421"/>
            <a:ext cx="2996946" cy="523220"/>
          </a:xfrm>
          <a:prstGeom prst="rect">
            <a:avLst/>
          </a:prstGeom>
          <a:noFill/>
        </p:spPr>
        <p:txBody>
          <a:bodyPr wrap="square" rtlCol="0">
            <a:spAutoFit/>
          </a:bodyPr>
          <a:lstStyle/>
          <a:p>
            <a:r>
              <a:rPr lang="en-GB" sz="2800" dirty="0">
                <a:solidFill>
                  <a:srgbClr val="FFC000"/>
                </a:solidFill>
                <a:latin typeface="Arial Black" panose="020B0A04020102020204" pitchFamily="34" charset="0"/>
              </a:rPr>
              <a:t>6 </a:t>
            </a:r>
            <a:r>
              <a:rPr lang="en-GB" sz="2000" dirty="0">
                <a:solidFill>
                  <a:srgbClr val="FFC000"/>
                </a:solidFill>
                <a:latin typeface="Arial Black" panose="020B0A04020102020204" pitchFamily="34" charset="0"/>
              </a:rPr>
              <a:t>supervisor’s stuff</a:t>
            </a:r>
          </a:p>
        </p:txBody>
      </p:sp>
      <p:grpSp>
        <p:nvGrpSpPr>
          <p:cNvPr id="24" name="Group 23">
            <a:extLst>
              <a:ext uri="{FF2B5EF4-FFF2-40B4-BE49-F238E27FC236}">
                <a16:creationId xmlns:a16="http://schemas.microsoft.com/office/drawing/2014/main" id="{690B6453-1E75-1D45-B0F3-48AA37235957}"/>
              </a:ext>
            </a:extLst>
          </p:cNvPr>
          <p:cNvGrpSpPr/>
          <p:nvPr/>
        </p:nvGrpSpPr>
        <p:grpSpPr>
          <a:xfrm>
            <a:off x="393659" y="116632"/>
            <a:ext cx="6482597" cy="6552727"/>
            <a:chOff x="393659" y="116632"/>
            <a:chExt cx="6482597" cy="6552727"/>
          </a:xfrm>
        </p:grpSpPr>
        <p:sp>
          <p:nvSpPr>
            <p:cNvPr id="25" name="Oval 24">
              <a:extLst>
                <a:ext uri="{FF2B5EF4-FFF2-40B4-BE49-F238E27FC236}">
                  <a16:creationId xmlns:a16="http://schemas.microsoft.com/office/drawing/2014/main" id="{A753EF55-1D0A-2D9A-E473-DEB265D8E4A4}"/>
                </a:ext>
              </a:extLst>
            </p:cNvPr>
            <p:cNvSpPr/>
            <p:nvPr/>
          </p:nvSpPr>
          <p:spPr>
            <a:xfrm>
              <a:off x="1547664" y="116632"/>
              <a:ext cx="5328592" cy="6552727"/>
            </a:xfrm>
            <a:prstGeom prst="ellipse">
              <a:avLst/>
            </a:prstGeom>
            <a:no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0F443505-5DD4-3C80-C6FF-614FCC4BB9C2}"/>
                </a:ext>
              </a:extLst>
            </p:cNvPr>
            <p:cNvSpPr txBox="1"/>
            <p:nvPr/>
          </p:nvSpPr>
          <p:spPr>
            <a:xfrm>
              <a:off x="393659" y="365174"/>
              <a:ext cx="1704410" cy="1138773"/>
            </a:xfrm>
            <a:prstGeom prst="rect">
              <a:avLst/>
            </a:prstGeom>
            <a:noFill/>
          </p:spPr>
          <p:txBody>
            <a:bodyPr wrap="square" rtlCol="0">
              <a:spAutoFit/>
            </a:bodyPr>
            <a:lstStyle/>
            <a:p>
              <a:pPr algn="r"/>
              <a:r>
                <a:rPr lang="en-GB" sz="2800" dirty="0">
                  <a:solidFill>
                    <a:srgbClr val="002060"/>
                  </a:solidFill>
                  <a:latin typeface="Arial Black" panose="020B0A04020102020204" pitchFamily="34" charset="0"/>
                </a:rPr>
                <a:t>7 </a:t>
              </a:r>
              <a:r>
                <a:rPr lang="en-GB" sz="2000" dirty="0">
                  <a:solidFill>
                    <a:srgbClr val="002060"/>
                  </a:solidFill>
                  <a:latin typeface="Arial Black" panose="020B0A04020102020204" pitchFamily="34" charset="0"/>
                </a:rPr>
                <a:t>wider context – system</a:t>
              </a:r>
            </a:p>
          </p:txBody>
        </p:sp>
      </p:grpSp>
      <p:sp>
        <p:nvSpPr>
          <p:cNvPr id="28" name="TextBox 27">
            <a:extLst>
              <a:ext uri="{FF2B5EF4-FFF2-40B4-BE49-F238E27FC236}">
                <a16:creationId xmlns:a16="http://schemas.microsoft.com/office/drawing/2014/main" id="{B4BF7615-38DB-7E39-2D99-7D0F2E686126}"/>
              </a:ext>
            </a:extLst>
          </p:cNvPr>
          <p:cNvSpPr txBox="1"/>
          <p:nvPr/>
        </p:nvSpPr>
        <p:spPr>
          <a:xfrm>
            <a:off x="7332115" y="91904"/>
            <a:ext cx="4499992" cy="677108"/>
          </a:xfrm>
          <a:prstGeom prst="rect">
            <a:avLst/>
          </a:prstGeom>
          <a:noFill/>
        </p:spPr>
        <p:txBody>
          <a:bodyPr wrap="square" rtlCol="0">
            <a:spAutoFit/>
          </a:bodyPr>
          <a:lstStyle/>
          <a:p>
            <a:pPr algn="r"/>
            <a:r>
              <a:rPr lang="en-GB" b="1" dirty="0">
                <a:solidFill>
                  <a:schemeClr val="bg1"/>
                </a:solidFill>
                <a:latin typeface="+mj-lt"/>
              </a:rPr>
              <a:t>Seven-eyed model of supervision </a:t>
            </a:r>
            <a:r>
              <a:rPr lang="en-GB" sz="2000" dirty="0">
                <a:solidFill>
                  <a:schemeClr val="bg1"/>
                </a:solidFill>
              </a:rPr>
              <a:t>(Hawkins &amp; </a:t>
            </a:r>
            <a:r>
              <a:rPr lang="en-GB" sz="2000" dirty="0" err="1">
                <a:solidFill>
                  <a:schemeClr val="bg1"/>
                </a:solidFill>
              </a:rPr>
              <a:t>Shohet</a:t>
            </a:r>
            <a:r>
              <a:rPr lang="en-GB" sz="2000" dirty="0">
                <a:solidFill>
                  <a:schemeClr val="bg1"/>
                </a:solidFill>
              </a:rPr>
              <a:t>, 2012</a:t>
            </a:r>
            <a:r>
              <a:rPr lang="en-GB" sz="2000" dirty="0"/>
              <a:t>)</a:t>
            </a:r>
          </a:p>
        </p:txBody>
      </p:sp>
    </p:spTree>
    <p:extLst>
      <p:ext uri="{BB962C8B-B14F-4D97-AF65-F5344CB8AC3E}">
        <p14:creationId xmlns:p14="http://schemas.microsoft.com/office/powerpoint/2010/main" val="23174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500" fill="hold"/>
                                        <p:tgtEl>
                                          <p:spTgt spid="19"/>
                                        </p:tgtEl>
                                        <p:attrNameLst>
                                          <p:attrName>ppt_x</p:attrName>
                                        </p:attrNameLst>
                                      </p:cBhvr>
                                      <p:tavLst>
                                        <p:tav tm="0">
                                          <p:val>
                                            <p:strVal val="#ppt_x"/>
                                          </p:val>
                                        </p:tav>
                                        <p:tav tm="100000">
                                          <p:val>
                                            <p:strVal val="#ppt_x"/>
                                          </p:val>
                                        </p:tav>
                                      </p:tavLst>
                                    </p:anim>
                                    <p:anim calcmode="lin" valueType="num">
                                      <p:cBhvr additive="base">
                                        <p:cTn id="3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1000"/>
                                        <p:tgtEl>
                                          <p:spTgt spid="20"/>
                                        </p:tgtEl>
                                      </p:cBhvr>
                                    </p:animEffect>
                                    <p:anim calcmode="lin" valueType="num">
                                      <p:cBhvr>
                                        <p:cTn id="45" dur="1000" fill="hold"/>
                                        <p:tgtEl>
                                          <p:spTgt spid="20"/>
                                        </p:tgtEl>
                                        <p:attrNameLst>
                                          <p:attrName>ppt_x</p:attrName>
                                        </p:attrNameLst>
                                      </p:cBhvr>
                                      <p:tavLst>
                                        <p:tav tm="0">
                                          <p:val>
                                            <p:strVal val="#ppt_x"/>
                                          </p:val>
                                        </p:tav>
                                        <p:tav tm="100000">
                                          <p:val>
                                            <p:strVal val="#ppt_x"/>
                                          </p:val>
                                        </p:tav>
                                      </p:tavLst>
                                    </p:anim>
                                    <p:anim calcmode="lin" valueType="num">
                                      <p:cBhvr>
                                        <p:cTn id="4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500"/>
                                        <p:tgtEl>
                                          <p:spTgt spid="23"/>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fade">
                                      <p:cBhvr>
                                        <p:cTn id="5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9" grpId="0"/>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50394-EC19-454E-262F-1BBD6D1AEF1D}"/>
              </a:ext>
            </a:extLst>
          </p:cNvPr>
          <p:cNvSpPr>
            <a:spLocks noGrp="1"/>
          </p:cNvSpPr>
          <p:nvPr>
            <p:ph type="title"/>
          </p:nvPr>
        </p:nvSpPr>
        <p:spPr/>
        <p:txBody>
          <a:bodyPr>
            <a:normAutofit fontScale="90000"/>
          </a:bodyPr>
          <a:lstStyle/>
          <a:p>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Four </a:t>
            </a:r>
            <a:r>
              <a:rPr lang="en-GB" sz="4400" b="1" u="sng" dirty="0">
                <a:effectLst/>
                <a:latin typeface="Bookman Old Style" panose="02050604050505020204" pitchFamily="18" charset="0"/>
                <a:ea typeface="Calibri" panose="020F0502020204030204" pitchFamily="34" charset="0"/>
                <a:cs typeface="Times New Roman" panose="02020603050405020304" pitchFamily="18" charset="0"/>
              </a:rPr>
              <a:t>levels</a:t>
            </a: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 of supervision  </a:t>
            </a:r>
            <a:b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br>
            <a:br>
              <a:rPr lang="en-GB" sz="5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GB" dirty="0">
              <a:solidFill>
                <a:schemeClr val="bg1"/>
              </a:solidFill>
            </a:endParaRPr>
          </a:p>
        </p:txBody>
      </p:sp>
      <p:sp>
        <p:nvSpPr>
          <p:cNvPr id="3" name="Content Placeholder 2">
            <a:extLst>
              <a:ext uri="{FF2B5EF4-FFF2-40B4-BE49-F238E27FC236}">
                <a16:creationId xmlns:a16="http://schemas.microsoft.com/office/drawing/2014/main" id="{E0CEE0D8-BEFB-6CAB-79CB-BD3C601E3540}"/>
              </a:ext>
            </a:extLst>
          </p:cNvPr>
          <p:cNvSpPr>
            <a:spLocks noGrp="1"/>
          </p:cNvSpPr>
          <p:nvPr>
            <p:ph idx="1"/>
          </p:nvPr>
        </p:nvSpPr>
        <p:spPr/>
        <p:txBody>
          <a:bodyPr>
            <a:normAutofit/>
          </a:bodyPr>
          <a:lstStyle/>
          <a:p>
            <a:pPr marL="342900" lvl="0" indent="-342900">
              <a:lnSpc>
                <a:spcPct val="107000"/>
              </a:lnSpc>
              <a:buFont typeface="Symbol" panose="05050102010706020507" pitchFamily="18" charset="2"/>
              <a:buChar char=""/>
              <a:tabLst>
                <a:tab pos="898525" algn="l"/>
              </a:tabLst>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The Integrated Developmental Model (IDM)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tabLst>
                <a:tab pos="898525" algn="l"/>
              </a:tabLst>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Stoltenberg and colleagues (e.g. Stoltenberg &amp; McNeill, 2011)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132137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3AD32-D49D-7141-1392-AAD551C359DE}"/>
              </a:ext>
            </a:extLst>
          </p:cNvPr>
          <p:cNvSpPr>
            <a:spLocks noGrp="1"/>
          </p:cNvSpPr>
          <p:nvPr>
            <p:ph type="title"/>
          </p:nvPr>
        </p:nvSpPr>
        <p:spPr/>
        <p:txBody>
          <a:bodyPr>
            <a:normAutofit fontScale="90000"/>
          </a:bodyPr>
          <a:lstStyle/>
          <a:p>
            <a:r>
              <a:rPr lang="en-GB" sz="4400" dirty="0">
                <a:effectLst/>
                <a:latin typeface="Bookman Old Style" panose="02050604050505020204" pitchFamily="18" charset="0"/>
                <a:ea typeface="Calibri" panose="020F0502020204030204" pitchFamily="34" charset="0"/>
                <a:cs typeface="Times New Roman" panose="02020603050405020304" pitchFamily="18" charset="0"/>
              </a:rPr>
              <a:t>Level 1. Dependency stage  </a:t>
            </a:r>
            <a:br>
              <a:rPr lang="en-GB" sz="4400" dirty="0">
                <a:effectLst/>
                <a:latin typeface="Bookman Old Style" panose="02050604050505020204" pitchFamily="18"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0DB16CE3-5A08-D5D1-B821-396D3007EA6A}"/>
              </a:ext>
            </a:extLst>
          </p:cNvPr>
          <p:cNvSpPr>
            <a:spLocks noGrp="1"/>
          </p:cNvSpPr>
          <p:nvPr>
            <p:ph idx="1"/>
          </p:nvPr>
        </p:nvSpPr>
        <p:spPr/>
        <p:txBody>
          <a:bodyPr>
            <a:normAutofit/>
          </a:bodyPr>
          <a:lstStyle/>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during basic 7/8 day training in EMDR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supervision during training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still learning the protocol</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encouragement to actually use EMDR with clients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93938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66E08-BC4F-9C75-4D28-2D3CBD8EC3EC}"/>
              </a:ext>
            </a:extLst>
          </p:cNvPr>
          <p:cNvSpPr>
            <a:spLocks noGrp="1"/>
          </p:cNvSpPr>
          <p:nvPr>
            <p:ph type="title"/>
          </p:nvPr>
        </p:nvSpPr>
        <p:spPr/>
        <p:txBody>
          <a:bodyPr>
            <a:normAutofit fontScale="90000"/>
          </a:bodyPr>
          <a:lstStyle/>
          <a:p>
            <a:r>
              <a:rPr lang="en-GB" sz="4400" dirty="0">
                <a:effectLst/>
                <a:latin typeface="Bookman Old Style" panose="02050604050505020204" pitchFamily="18" charset="0"/>
                <a:ea typeface="Calibri" panose="020F0502020204030204" pitchFamily="34" charset="0"/>
                <a:cs typeface="Times New Roman" panose="02020603050405020304" pitchFamily="18" charset="0"/>
              </a:rPr>
              <a:t>Level 2. Dependency-autonomy </a:t>
            </a:r>
            <a:br>
              <a:rPr lang="en-GB" sz="4400" dirty="0">
                <a:effectLst/>
                <a:latin typeface="Bookman Old Style" panose="02050604050505020204" pitchFamily="18"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8F3301A1-711B-AE02-1C46-289F3135EB8A}"/>
              </a:ext>
            </a:extLst>
          </p:cNvPr>
          <p:cNvSpPr>
            <a:spLocks noGrp="1"/>
          </p:cNvSpPr>
          <p:nvPr>
            <p:ph idx="1"/>
          </p:nvPr>
        </p:nvSpPr>
        <p:spPr/>
        <p:txBody>
          <a:bodyPr>
            <a:noAutofit/>
          </a:bodyPr>
          <a:lstStyle/>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after basic training completed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whilst working towards Practitioner accreditation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still be learning the Standard Protocol</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starting to work autonomously</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starting to reflect on their work</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104930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6380F-E375-D843-4B05-3131B43B5878}"/>
              </a:ext>
            </a:extLst>
          </p:cNvPr>
          <p:cNvSpPr>
            <a:spLocks noGrp="1"/>
          </p:cNvSpPr>
          <p:nvPr>
            <p:ph type="title"/>
          </p:nvPr>
        </p:nvSpPr>
        <p:spPr/>
        <p:txBody>
          <a:bodyPr>
            <a:normAutofit fontScale="90000"/>
          </a:bodyPr>
          <a:lstStyle/>
          <a:p>
            <a:r>
              <a:rPr lang="en-GB" sz="4400" dirty="0">
                <a:effectLst/>
                <a:latin typeface="Bookman Old Style" panose="02050604050505020204" pitchFamily="18" charset="0"/>
                <a:ea typeface="Calibri" panose="020F0502020204030204" pitchFamily="34" charset="0"/>
                <a:cs typeface="Times New Roman" panose="02020603050405020304" pitchFamily="18" charset="0"/>
              </a:rPr>
              <a:t>Level 3. </a:t>
            </a:r>
            <a:r>
              <a:rPr lang="de-DE" sz="4400" dirty="0">
                <a:effectLst/>
                <a:latin typeface="Bookman Old Style" panose="02050604050505020204" pitchFamily="18" charset="0"/>
                <a:ea typeface="Calibri" panose="020F0502020204030204" pitchFamily="34" charset="0"/>
                <a:cs typeface="Times New Roman" panose="02020603050405020304" pitchFamily="18" charset="0"/>
              </a:rPr>
              <a:t>Conditional dependency </a:t>
            </a:r>
            <a:br>
              <a:rPr lang="de-DE" sz="4400" dirty="0">
                <a:effectLst/>
                <a:latin typeface="Bookman Old Style" panose="02050604050505020204" pitchFamily="18"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D3C0F777-1078-FD71-9816-59B92D4E2FFA}"/>
              </a:ext>
            </a:extLst>
          </p:cNvPr>
          <p:cNvSpPr>
            <a:spLocks noGrp="1"/>
          </p:cNvSpPr>
          <p:nvPr>
            <p:ph idx="1"/>
          </p:nvPr>
        </p:nvSpPr>
        <p:spPr/>
        <p:txBody>
          <a:bodyPr>
            <a:noAutofit/>
          </a:bodyPr>
          <a:lstStyle/>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after accreditations as a Practitioner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working toward becoming a Consultant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should now fully understand Standard Protocol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only discussing particularly complex clients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learning advanced protocols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249419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37A-AC50-9331-C107-2DB76A690351}"/>
              </a:ext>
            </a:extLst>
          </p:cNvPr>
          <p:cNvSpPr>
            <a:spLocks noGrp="1"/>
          </p:cNvSpPr>
          <p:nvPr>
            <p:ph type="title"/>
          </p:nvPr>
        </p:nvSpPr>
        <p:spPr/>
        <p:txBody>
          <a:bodyPr>
            <a:normAutofit fontScale="90000"/>
          </a:bodyPr>
          <a:lstStyle/>
          <a:p>
            <a:r>
              <a:rPr lang="de-DE" sz="4400" dirty="0">
                <a:effectLst/>
                <a:latin typeface="Bookman Old Style" panose="02050604050505020204" pitchFamily="18" charset="0"/>
                <a:ea typeface="Calibri" panose="020F0502020204030204" pitchFamily="34" charset="0"/>
                <a:cs typeface="Times New Roman" panose="02020603050405020304" pitchFamily="18" charset="0"/>
              </a:rPr>
              <a:t>Level 4. Master professional </a:t>
            </a:r>
            <a:br>
              <a:rPr lang="de-DE" sz="4400" dirty="0">
                <a:effectLst/>
                <a:latin typeface="Bookman Old Style" panose="02050604050505020204" pitchFamily="18"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962E0F7C-2337-C890-AEA8-E02E6B1307AD}"/>
              </a:ext>
            </a:extLst>
          </p:cNvPr>
          <p:cNvSpPr>
            <a:spLocks noGrp="1"/>
          </p:cNvSpPr>
          <p:nvPr>
            <p:ph idx="1"/>
          </p:nvPr>
        </p:nvSpPr>
        <p:spPr/>
        <p:txBody>
          <a:bodyPr>
            <a:normAutofit/>
          </a:bodyPr>
          <a:lstStyle/>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after becoming accredited Consultant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only bringing clients to supervision with particular problems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“supervision of supervision” regarding their own supervisees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75926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5588A-82D4-AC00-9566-41E7F6E83D81}"/>
              </a:ext>
            </a:extLst>
          </p:cNvPr>
          <p:cNvSpPr>
            <a:spLocks noGrp="1"/>
          </p:cNvSpPr>
          <p:nvPr>
            <p:ph type="title"/>
          </p:nvPr>
        </p:nvSpPr>
        <p:spPr/>
        <p:txBody>
          <a:bodyPr>
            <a:normAutofit fontScale="90000"/>
          </a:bodyPr>
          <a:lstStyle/>
          <a:p>
            <a:pPr marL="342900" lvl="0" indent="-342900">
              <a:lnSpc>
                <a:spcPct val="107000"/>
              </a:lnSpc>
            </a:pPr>
            <a:r>
              <a:rPr lang="en-GB" dirty="0">
                <a:effectLst/>
                <a:latin typeface="Bookman Old Style" panose="02050604050505020204" pitchFamily="18" charset="0"/>
                <a:ea typeface="Calibri" panose="020F0502020204030204" pitchFamily="34" charset="0"/>
                <a:cs typeface="Times New Roman" panose="02020603050405020304" pitchFamily="18" charset="0"/>
              </a:rPr>
              <a:t>Using functions, modes and levels in a supervision session</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8E00C693-F7DE-3256-8A83-A812B343D825}"/>
              </a:ext>
            </a:extLst>
          </p:cNvPr>
          <p:cNvSpPr>
            <a:spLocks noGrp="1"/>
          </p:cNvSpPr>
          <p:nvPr>
            <p:ph idx="1"/>
          </p:nvPr>
        </p:nvSpPr>
        <p:spPr>
          <a:xfrm>
            <a:off x="132521" y="2159415"/>
            <a:ext cx="11926957" cy="3493405"/>
          </a:xfrm>
        </p:spPr>
        <p:txBody>
          <a:bodyPr>
            <a:noAutofit/>
          </a:bodyPr>
          <a:lstStyle/>
          <a:p>
            <a:pPr marL="342900" lvl="0" indent="-342900">
              <a:lnSpc>
                <a:spcPct val="107000"/>
              </a:lnSpc>
              <a:buFont typeface="Symbol" panose="05050102010706020507" pitchFamily="18" charset="2"/>
              <a:buChar char=""/>
            </a:pPr>
            <a:r>
              <a:rPr lang="de-DE" sz="2000" dirty="0">
                <a:effectLst/>
                <a:latin typeface="Bookman Old Style" panose="02050604050505020204" pitchFamily="18" charset="0"/>
                <a:ea typeface="Calibri" panose="020F0502020204030204" pitchFamily="34" charset="0"/>
                <a:cs typeface="Times New Roman" panose="02020603050405020304" pitchFamily="18" charset="0"/>
              </a:rPr>
              <a:t>E.g. The novice EMDR therapist </a:t>
            </a: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SQ: ‘Is my client ready to start EMDR processing [phase 3 onwards]?’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de-DE" sz="2000" dirty="0">
                <a:effectLst/>
                <a:latin typeface="Bookman Old Style" panose="02050604050505020204" pitchFamily="18" charset="0"/>
                <a:ea typeface="Calibri" panose="020F0502020204030204" pitchFamily="34" charset="0"/>
                <a:cs typeface="Times New Roman" panose="02020603050405020304" pitchFamily="18" charset="0"/>
              </a:rPr>
              <a:t>Level 1 Dependency stage SQ relates to </a:t>
            </a: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Formative</a:t>
            </a:r>
            <a:r>
              <a:rPr lang="en-GB" sz="2000" dirty="0">
                <a:latin typeface="Bookman Old Style" panose="02050604050505020204" pitchFamily="18" charset="0"/>
                <a:ea typeface="Calibri" panose="020F0502020204030204" pitchFamily="34" charset="0"/>
                <a:cs typeface="Times New Roman" panose="02020603050405020304" pitchFamily="18" charset="0"/>
              </a:rPr>
              <a:t>/</a:t>
            </a: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Educating function </a:t>
            </a: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Eye two – the therapy </a:t>
            </a: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But problem may be therapist’s anxiety about starting processing</a:t>
            </a:r>
            <a:endParaRPr lang="en-GB" sz="2000" dirty="0">
              <a:latin typeface="Bookman Old Style" panose="02050604050505020204" pitchFamily="18"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Therefore, function is really Restorative/Enabling</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If it is new supervisee, mode may be Eye Six – supervisory relationship</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136003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62181-C081-96D7-F2DE-AB9FA26D3728}"/>
              </a:ext>
            </a:extLst>
          </p:cNvPr>
          <p:cNvSpPr>
            <a:spLocks noGrp="1"/>
          </p:cNvSpPr>
          <p:nvPr>
            <p:ph type="title"/>
          </p:nvPr>
        </p:nvSpPr>
        <p:spPr>
          <a:xfrm>
            <a:off x="761999" y="762000"/>
            <a:ext cx="11337235" cy="1524000"/>
          </a:xfrm>
        </p:spPr>
        <p:txBody>
          <a:bodyPr>
            <a:normAutofit fontScale="90000"/>
          </a:bodyPr>
          <a:lstStyle/>
          <a:p>
            <a:pPr>
              <a:lnSpc>
                <a:spcPct val="107000"/>
              </a:lnSpc>
              <a:spcAft>
                <a:spcPts val="800"/>
              </a:spcAft>
            </a:pP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When things go wrong in supervision</a:t>
            </a:r>
            <a:br>
              <a:rPr lang="en-GB" sz="4400" dirty="0">
                <a:effectLst/>
                <a:latin typeface="Calibri" panose="020F0502020204030204" pitchFamily="34" charset="0"/>
                <a:ea typeface="Calibri" panose="020F0502020204030204" pitchFamily="34" charset="0"/>
                <a:cs typeface="Times New Roman" panose="02020603050405020304" pitchFamily="18" charset="0"/>
              </a:rPr>
            </a:br>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C757369-A266-81D8-1B00-1F871887D6C1}"/>
              </a:ext>
            </a:extLst>
          </p:cNvPr>
          <p:cNvSpPr>
            <a:spLocks noGrp="1"/>
          </p:cNvSpPr>
          <p:nvPr>
            <p:ph idx="1"/>
          </p:nvPr>
        </p:nvSpPr>
        <p:spPr>
          <a:xfrm>
            <a:off x="762000" y="2286000"/>
            <a:ext cx="10668000" cy="4366591"/>
          </a:xfrm>
        </p:spPr>
        <p:txBody>
          <a:bodyPr>
            <a:normAutofit/>
          </a:bodyPr>
          <a:lstStyle/>
          <a:p>
            <a:pPr marL="0" indent="0">
              <a:lnSpc>
                <a:spcPct val="107000"/>
              </a:lnSpc>
              <a:spcAft>
                <a:spcPts val="800"/>
              </a:spcAft>
              <a:buNone/>
            </a:pPr>
            <a:r>
              <a:rPr lang="de-DE" sz="2600" b="1" dirty="0">
                <a:effectLst/>
                <a:latin typeface="Bookman Old Style" panose="02050604050505020204" pitchFamily="18" charset="0"/>
                <a:ea typeface="Calibri" panose="020F0502020204030204" pitchFamily="34" charset="0"/>
                <a:cs typeface="Times New Roman" panose="02020603050405020304" pitchFamily="18" charset="0"/>
              </a:rPr>
              <a:t> </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600" dirty="0">
                <a:effectLst/>
                <a:latin typeface="Bookman Old Style" panose="02050604050505020204" pitchFamily="18" charset="0"/>
                <a:ea typeface="Calibri" panose="020F0502020204030204" pitchFamily="34" charset="0"/>
                <a:cs typeface="Times New Roman" panose="02020603050405020304" pitchFamily="18" charset="0"/>
              </a:rPr>
              <a:t>rupture and repair </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600" dirty="0">
                <a:effectLst/>
                <a:latin typeface="Bookman Old Style" panose="02050604050505020204" pitchFamily="18" charset="0"/>
                <a:ea typeface="Calibri" panose="020F0502020204030204" pitchFamily="34" charset="0"/>
                <a:cs typeface="Times New Roman" panose="02020603050405020304" pitchFamily="18" charset="0"/>
              </a:rPr>
              <a:t>will occur in every healthy relationship (parent/child, spouses, therapist/client)</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600" dirty="0">
                <a:effectLst/>
                <a:latin typeface="Bookman Old Style" panose="02050604050505020204" pitchFamily="18" charset="0"/>
                <a:ea typeface="Calibri" panose="020F0502020204030204" pitchFamily="34" charset="0"/>
                <a:cs typeface="Times New Roman" panose="02020603050405020304" pitchFamily="18" charset="0"/>
              </a:rPr>
              <a:t>how the repair is made is more important than the rupture</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600" dirty="0">
                <a:effectLst/>
                <a:latin typeface="Bookman Old Style" panose="02050604050505020204" pitchFamily="18" charset="0"/>
                <a:ea typeface="Calibri" panose="020F0502020204030204" pitchFamily="34" charset="0"/>
                <a:cs typeface="Times New Roman" panose="02020603050405020304" pitchFamily="18" charset="0"/>
              </a:rPr>
              <a:t>will also occur in supervision</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688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DBBB5-1BCC-4809-3203-F971867C2E09}"/>
              </a:ext>
            </a:extLst>
          </p:cNvPr>
          <p:cNvSpPr>
            <a:spLocks noGrp="1"/>
          </p:cNvSpPr>
          <p:nvPr>
            <p:ph type="title"/>
          </p:nvPr>
        </p:nvSpPr>
        <p:spPr/>
        <p:txBody>
          <a:bodyPr>
            <a:normAutofit fontScale="90000"/>
          </a:bodyPr>
          <a:lstStyle/>
          <a:p>
            <a:r>
              <a:rPr lang="de-DE" sz="4400" dirty="0">
                <a:effectLst/>
                <a:latin typeface="Bookman Old Style" panose="02050604050505020204" pitchFamily="18" charset="0"/>
                <a:ea typeface="Calibri" panose="020F0502020204030204" pitchFamily="34" charset="0"/>
                <a:cs typeface="Times New Roman" panose="02020603050405020304" pitchFamily="18" charset="0"/>
              </a:rPr>
              <a:t>3 kinds of rupture  </a:t>
            </a:r>
            <a:br>
              <a:rPr lang="de-DE" sz="4400" dirty="0">
                <a:effectLst/>
                <a:latin typeface="Bookman Old Style" panose="02050604050505020204" pitchFamily="18"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C65E9DEA-4716-68E7-204C-6650C0F3B520}"/>
              </a:ext>
            </a:extLst>
          </p:cNvPr>
          <p:cNvSpPr>
            <a:spLocks noGrp="1"/>
          </p:cNvSpPr>
          <p:nvPr>
            <p:ph idx="1"/>
          </p:nvPr>
        </p:nvSpPr>
        <p:spPr/>
        <p:txBody>
          <a:bodyPr>
            <a:normAutofit/>
          </a:bodyPr>
          <a:lstStyle/>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Confrontational – supervisee criticises the supervisor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Withdrawal – supervisee disengages or is overly appeasing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buFont typeface="Wingdings" panose="05000000000000000000" pitchFamily="2" charset="2"/>
              <a:buChar char=""/>
            </a:pPr>
            <a:r>
              <a:rPr lang="en-GB" dirty="0">
                <a:effectLst/>
                <a:latin typeface="Bookman Old Style" panose="02050604050505020204" pitchFamily="18" charset="0"/>
                <a:ea typeface="Calibri" panose="020F0502020204030204" pitchFamily="34" charset="0"/>
                <a:cs typeface="Times New Roman" panose="02020603050405020304" pitchFamily="18" charset="0"/>
              </a:rPr>
              <a:t>more common because of power imbalance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407523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0DE04-A9CA-E6C8-4669-F1F09B896D42}"/>
              </a:ext>
            </a:extLst>
          </p:cNvPr>
          <p:cNvSpPr>
            <a:spLocks noGrp="1"/>
          </p:cNvSpPr>
          <p:nvPr>
            <p:ph type="title"/>
          </p:nvPr>
        </p:nvSpPr>
        <p:spPr/>
        <p:txBody>
          <a:bodyPr>
            <a:normAutofit fontScale="90000"/>
          </a:bodyPr>
          <a:lstStyle/>
          <a:p>
            <a:r>
              <a:rPr lang="en-GB" sz="4400" dirty="0">
                <a:effectLst/>
                <a:latin typeface="Bookman Old Style" panose="02050604050505020204" pitchFamily="18" charset="0"/>
                <a:ea typeface="Calibri" panose="020F0502020204030204" pitchFamily="34" charset="0"/>
                <a:cs typeface="Times New Roman" panose="02020603050405020304" pitchFamily="18" charset="0"/>
              </a:rPr>
              <a:t>Derek Milne (UK) definition of supervision</a:t>
            </a:r>
            <a:br>
              <a:rPr lang="en-GB" sz="4400" dirty="0">
                <a:effectLst/>
                <a:latin typeface="Bookman Old Style" panose="02050604050505020204" pitchFamily="18" charset="0"/>
                <a:ea typeface="Calibri" panose="020F0502020204030204" pitchFamily="34" charset="0"/>
                <a:cs typeface="Times New Roman" panose="02020603050405020304" pitchFamily="18" charset="0"/>
              </a:rPr>
            </a:br>
            <a:r>
              <a:rPr lang="en-GB" sz="4400" dirty="0">
                <a:effectLst/>
                <a:latin typeface="Bookman Old Style" panose="02050604050505020204" pitchFamily="18" charset="0"/>
                <a:ea typeface="Calibri" panose="020F0502020204030204" pitchFamily="34" charset="0"/>
                <a:cs typeface="Times New Roman" panose="02020603050405020304" pitchFamily="18" charset="0"/>
              </a:rPr>
              <a:t>(‘bones’)</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721E08F-79A9-6F70-1719-7B89D8B554A1}"/>
              </a:ext>
            </a:extLst>
          </p:cNvPr>
          <p:cNvSpPr>
            <a:spLocks noGrp="1"/>
          </p:cNvSpPr>
          <p:nvPr>
            <p:ph idx="1"/>
          </p:nvPr>
        </p:nvSpPr>
        <p:spPr/>
        <p:txBody>
          <a:bodyPr>
            <a:normAutofit/>
          </a:bodyPr>
          <a:lstStyle/>
          <a:p>
            <a:pPr marL="742950" marR="60325" lvl="1" indent="-285750" algn="just">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AdvPS8E9A"/>
              </a:rPr>
              <a:t>‘FORM’ OF SUPERVISION / ‘</a:t>
            </a:r>
            <a:r>
              <a:rPr lang="en-GB" sz="2000" dirty="0">
                <a:effectLst/>
                <a:latin typeface="Bookman Old Style" panose="02050604050505020204" pitchFamily="18" charset="0"/>
                <a:ea typeface="Calibri" panose="020F0502020204030204" pitchFamily="34" charset="0"/>
                <a:cs typeface="AdvPS8E82"/>
              </a:rPr>
              <a:t>The formal provision </a:t>
            </a:r>
            <a:r>
              <a:rPr lang="en-GB" sz="2000" dirty="0">
                <a:effectLst/>
                <a:latin typeface="Bookman Old Style" panose="02050604050505020204" pitchFamily="18" charset="0"/>
                <a:ea typeface="Calibri" panose="020F0502020204030204" pitchFamily="34" charset="0"/>
                <a:cs typeface="AdvPS8E9A"/>
              </a:rPr>
              <a:t>by </a:t>
            </a:r>
            <a:r>
              <a:rPr lang="en-GB" sz="2000" dirty="0">
                <a:effectLst/>
                <a:latin typeface="Bookman Old Style" panose="02050604050505020204" pitchFamily="18" charset="0"/>
                <a:ea typeface="Calibri" panose="020F0502020204030204" pitchFamily="34" charset="0"/>
                <a:cs typeface="AdvPS8E82"/>
              </a:rPr>
              <a:t>senior/qualified health practitioners of an intensive relationship-based</a:t>
            </a:r>
            <a:r>
              <a:rPr lang="en-GB" sz="2000" dirty="0">
                <a:effectLst/>
                <a:latin typeface="Bookman Old Style" panose="02050604050505020204" pitchFamily="18" charset="0"/>
                <a:ea typeface="Calibri" panose="020F0502020204030204" pitchFamily="34" charset="0"/>
                <a:cs typeface="AdvPS8E9A"/>
              </a:rPr>
              <a:t> </a:t>
            </a:r>
            <a:r>
              <a:rPr lang="en-GB" sz="2000" dirty="0">
                <a:effectLst/>
                <a:latin typeface="Bookman Old Style" panose="02050604050505020204" pitchFamily="18" charset="0"/>
                <a:ea typeface="Calibri" panose="020F0502020204030204" pitchFamily="34" charset="0"/>
                <a:cs typeface="AdvPS8E82"/>
              </a:rPr>
              <a:t>education and training that is case-focused and which supports, directs and guides the work of colleagues (supervisees).’</a:t>
            </a:r>
          </a:p>
          <a:p>
            <a:pPr marL="742950" marR="60325" lvl="1" indent="-285750" algn="just">
              <a:lnSpc>
                <a:spcPct val="107000"/>
              </a:lnSpc>
              <a:buFont typeface="Courier New" panose="02070309020205020404" pitchFamily="49" charset="0"/>
              <a:buChar char="o"/>
            </a:pPr>
            <a:r>
              <a:rPr lang="en-GB" sz="1000" dirty="0">
                <a:latin typeface="Bookman Old Style" panose="02050604050505020204" pitchFamily="18" charset="0"/>
                <a:ea typeface="Calibri" panose="020F0502020204030204" pitchFamily="34" charset="0"/>
                <a:cs typeface="AdvPS8E9A"/>
              </a:rPr>
              <a:t>‘</a:t>
            </a:r>
            <a:r>
              <a:rPr lang="en-GB" sz="2000" dirty="0">
                <a:latin typeface="Bookman Old Style" panose="02050604050505020204" pitchFamily="18" charset="0"/>
                <a:ea typeface="Calibri" panose="020F0502020204030204" pitchFamily="34" charset="0"/>
                <a:cs typeface="AdvPS8E9A"/>
              </a:rPr>
              <a:t>FUNCTIONS’ OF SUPERVISION </a:t>
            </a:r>
            <a:endParaRPr lang="en-GB"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R="60325" lvl="2" algn="just">
              <a:lnSpc>
                <a:spcPct val="107000"/>
              </a:lnSpc>
              <a:buFont typeface="Wingdings" panose="05000000000000000000" pitchFamily="2" charset="2"/>
              <a:buChar char=""/>
            </a:pPr>
            <a:r>
              <a:rPr lang="en-GB" dirty="0">
                <a:latin typeface="Bookman Old Style" panose="02050604050505020204" pitchFamily="18" charset="0"/>
                <a:ea typeface="Calibri" panose="020F0502020204030204" pitchFamily="34" charset="0"/>
                <a:cs typeface="AdvPS8E82"/>
              </a:rPr>
              <a:t>(1) quality control  (2) maintaining and facilitating the supervisees’ competence and capability; and</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R="60325" lvl="2" algn="just">
              <a:lnSpc>
                <a:spcPct val="107000"/>
              </a:lnSpc>
              <a:buFont typeface="Wingdings" panose="05000000000000000000" pitchFamily="2" charset="2"/>
              <a:buChar char=""/>
            </a:pPr>
            <a:r>
              <a:rPr lang="en-GB" dirty="0">
                <a:latin typeface="Bookman Old Style" panose="02050604050505020204" pitchFamily="18" charset="0"/>
                <a:ea typeface="Calibri" panose="020F0502020204030204" pitchFamily="34" charset="0"/>
                <a:cs typeface="AdvPS8E82"/>
              </a:rPr>
              <a:t>(3) helping supervisees to work effectively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gn="just">
              <a:lnSpc>
                <a:spcPct val="107000"/>
              </a:lnSpc>
              <a:buFont typeface="Courier New" panose="02070309020205020404" pitchFamily="49" charset="0"/>
              <a:buChar char="o"/>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gn="just">
              <a:lnSpc>
                <a:spcPct val="107000"/>
              </a:lnSpc>
              <a:spcAft>
                <a:spcPts val="800"/>
              </a:spcAft>
              <a:buFont typeface="Courier New" panose="02070309020205020404" pitchFamily="49" charset="0"/>
              <a:buChar char="o"/>
            </a:pPr>
            <a:endParaRPr lang="de-DE" sz="2000" i="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742950" marR="60325" lvl="1" indent="-285750" algn="just">
              <a:lnSpc>
                <a:spcPct val="107000"/>
              </a:lnSpc>
              <a:spcAft>
                <a:spcPts val="800"/>
              </a:spcAft>
              <a:buFont typeface="Courier New" panose="02070309020205020404" pitchFamily="49" charset="0"/>
              <a:buChar char="o"/>
            </a:pPr>
            <a:endParaRPr lang="en-GB"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
        <p:nvSpPr>
          <p:cNvPr id="4" name="Rectangle 1">
            <a:extLst>
              <a:ext uri="{FF2B5EF4-FFF2-40B4-BE49-F238E27FC236}">
                <a16:creationId xmlns:a16="http://schemas.microsoft.com/office/drawing/2014/main" id="{151AB222-A1CD-191D-3CE8-627DD23337D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000" b="0" i="0" u="none" strike="noStrike" cap="none" normalizeH="0" baseline="0">
                <a:ln>
                  <a:noFill/>
                </a:ln>
                <a:solidFill>
                  <a:schemeClr val="tx1"/>
                </a:solidFill>
                <a:effectLst/>
                <a:latin typeface="Bookman Old Style" panose="02050604050505020204" pitchFamily="18" charset="0"/>
                <a:ea typeface="Calibri" panose="020F0502020204030204" pitchFamily="34" charset="0"/>
                <a:cs typeface="AdvPS8E82"/>
              </a:rPr>
              <a:t>(Milne, 2007, p. 440)</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7B9F9719-CE64-4CC7-DA0A-2DBE815982E1}"/>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000" b="0" i="0" u="none" strike="noStrike" cap="none" normalizeH="0" baseline="0">
                <a:ln>
                  <a:noFill/>
                </a:ln>
                <a:solidFill>
                  <a:schemeClr val="tx1"/>
                </a:solidFill>
                <a:effectLst/>
                <a:latin typeface="Bookman Old Style" panose="02050604050505020204" pitchFamily="18" charset="0"/>
                <a:ea typeface="Calibri" panose="020F0502020204030204" pitchFamily="34" charset="0"/>
                <a:cs typeface="AdvPS8E82" charset="0"/>
              </a:rPr>
              <a:t>(Milne, 2007, p. 440)</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58974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97236-D300-8DFE-1D97-27A37175153C}"/>
              </a:ext>
            </a:extLst>
          </p:cNvPr>
          <p:cNvSpPr>
            <a:spLocks noGrp="1"/>
          </p:cNvSpPr>
          <p:nvPr>
            <p:ph type="title"/>
          </p:nvPr>
        </p:nvSpPr>
        <p:spPr/>
        <p:txBody>
          <a:bodyPr>
            <a:normAutofit fontScale="90000"/>
          </a:bodyPr>
          <a:lstStyle/>
          <a:p>
            <a:pPr marL="342900" lvl="0" indent="-342900">
              <a:lnSpc>
                <a:spcPct val="107000"/>
              </a:lnSpc>
            </a:pPr>
            <a:r>
              <a:rPr lang="en-GB" sz="4400" dirty="0">
                <a:effectLst/>
                <a:latin typeface="Bookman Old Style" panose="02050604050505020204" pitchFamily="18" charset="0"/>
                <a:ea typeface="Calibri" panose="020F0502020204030204" pitchFamily="34" charset="0"/>
                <a:cs typeface="Times New Roman" panose="02020603050405020304" pitchFamily="18" charset="0"/>
              </a:rPr>
              <a:t>we all feel exposed in supervision</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DCB86207-C023-84D8-11FF-E4F0869BD7F0}"/>
              </a:ext>
            </a:extLst>
          </p:cNvPr>
          <p:cNvSpPr>
            <a:spLocks noGrp="1"/>
          </p:cNvSpPr>
          <p:nvPr>
            <p:ph idx="1"/>
          </p:nvPr>
        </p:nvSpPr>
        <p:spPr/>
        <p:txBody>
          <a:bodyPr>
            <a:normAutofit/>
          </a:bodyPr>
          <a:lstStyle/>
          <a:p>
            <a:pPr marL="342900" indent="-342900">
              <a:lnSpc>
                <a:spcPct val="107000"/>
              </a:lnSpc>
              <a:buFont typeface="Symbol" panose="05050102010706020507" pitchFamily="18" charset="2"/>
              <a:buChar char=""/>
            </a:pPr>
            <a:r>
              <a:rPr lang="en-GB" sz="2000" dirty="0">
                <a:latin typeface="Bookman Old Style" panose="02050604050505020204" pitchFamily="18" charset="0"/>
                <a:ea typeface="Calibri" panose="020F0502020204030204" pitchFamily="34" charset="0"/>
                <a:cs typeface="Times New Roman" panose="02020603050405020304" pitchFamily="18" charset="0"/>
              </a:rPr>
              <a:t>shame: “I’m not a good enough therapist/supervisor”</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supervisee is protecting themselves against feelings of vulnerability by:</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Withdrawing criticizing supervisor</a:t>
            </a:r>
            <a:endParaRPr lang="en-GB"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Courier New" panose="02070309020205020404" pitchFamily="49" charset="0"/>
              <a:buChar char="o"/>
            </a:pPr>
            <a:r>
              <a:rPr lang="de-DE" sz="2000" dirty="0">
                <a:effectLst/>
                <a:latin typeface="Bookman Old Style" panose="02050604050505020204" pitchFamily="18" charset="0"/>
                <a:ea typeface="Calibri" panose="020F0502020204030204" pitchFamily="34" charset="0"/>
                <a:cs typeface="Times New Roman" panose="02020603050405020304" pitchFamily="18" charset="0"/>
              </a:rPr>
              <a:t>criticizing self</a:t>
            </a:r>
            <a:endParaRPr lang="en-GB" sz="2000" dirty="0"/>
          </a:p>
        </p:txBody>
      </p:sp>
    </p:spTree>
    <p:extLst>
      <p:ext uri="{BB962C8B-B14F-4D97-AF65-F5344CB8AC3E}">
        <p14:creationId xmlns:p14="http://schemas.microsoft.com/office/powerpoint/2010/main" val="421502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30277-A73E-3AB2-0F44-4647264DF484}"/>
              </a:ext>
            </a:extLst>
          </p:cNvPr>
          <p:cNvSpPr>
            <a:spLocks noGrp="1"/>
          </p:cNvSpPr>
          <p:nvPr>
            <p:ph type="title"/>
          </p:nvPr>
        </p:nvSpPr>
        <p:spPr>
          <a:xfrm>
            <a:off x="762000" y="1258956"/>
            <a:ext cx="10668000" cy="1027043"/>
          </a:xfrm>
        </p:spPr>
        <p:txBody>
          <a:bodyPr>
            <a:normAutofit fontScale="90000"/>
          </a:bodyPr>
          <a:lstStyle/>
          <a:p>
            <a:pPr marL="342900" lvl="0" indent="-342900">
              <a:lnSpc>
                <a:spcPct val="107000"/>
              </a:lnSpc>
            </a:pPr>
            <a:r>
              <a:rPr lang="en-GB" sz="4400" dirty="0">
                <a:effectLst/>
                <a:latin typeface="Bookman Old Style" panose="02050604050505020204" pitchFamily="18" charset="0"/>
                <a:ea typeface="Calibri" panose="020F0502020204030204" pitchFamily="34" charset="0"/>
                <a:cs typeface="Times New Roman" panose="02020603050405020304" pitchFamily="18" charset="0"/>
              </a:rPr>
              <a:t>if you feel things are not satisfactory in supervision </a:t>
            </a:r>
            <a:br>
              <a:rPr lang="en-GB" sz="4400" dirty="0">
                <a:effectLst/>
                <a:latin typeface="Calibri" panose="020F0502020204030204" pitchFamily="34" charset="0"/>
                <a:ea typeface="Calibri" panose="020F0502020204030204" pitchFamily="34" charset="0"/>
                <a:cs typeface="Times New Roman" panose="02020603050405020304" pitchFamily="18" charset="0"/>
              </a:rPr>
            </a:br>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84BE7EDA-C134-FAE2-1BEB-005AF94852CA}"/>
              </a:ext>
            </a:extLst>
          </p:cNvPr>
          <p:cNvSpPr>
            <a:spLocks noGrp="1"/>
          </p:cNvSpPr>
          <p:nvPr>
            <p:ph idx="1"/>
          </p:nvPr>
        </p:nvSpPr>
        <p:spPr>
          <a:xfrm>
            <a:off x="762000" y="3207026"/>
            <a:ext cx="10668000" cy="2897057"/>
          </a:xfrm>
        </p:spPr>
        <p:txBody>
          <a:bodyPr>
            <a:normAutofit/>
          </a:bodyPr>
          <a:lstStyle/>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it is the supervisor’s responsibility to do something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but if they don’t, the supervisee should do so instead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879101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DC3C3ED-2C29-439B-B915-E9431FDB1512}"/>
              </a:ext>
            </a:extLst>
          </p:cNvPr>
          <p:cNvSpPr>
            <a:spLocks noGrp="1"/>
          </p:cNvSpPr>
          <p:nvPr>
            <p:ph type="title"/>
          </p:nvPr>
        </p:nvSpPr>
        <p:spPr>
          <a:xfrm>
            <a:off x="666998" y="263237"/>
            <a:ext cx="10668000" cy="1524000"/>
          </a:xfrm>
        </p:spPr>
        <p:txBody>
          <a:bodyPr/>
          <a:lstStyle/>
          <a:p>
            <a:r>
              <a:rPr lang="en-GB" b="1" dirty="0">
                <a:latin typeface="Bookman Old Style" panose="02050604050505020204" pitchFamily="18" charset="0"/>
              </a:rPr>
              <a:t>Group supervision</a:t>
            </a:r>
          </a:p>
        </p:txBody>
      </p:sp>
      <p:sp>
        <p:nvSpPr>
          <p:cNvPr id="7" name="TextBox 6">
            <a:extLst>
              <a:ext uri="{FF2B5EF4-FFF2-40B4-BE49-F238E27FC236}">
                <a16:creationId xmlns:a16="http://schemas.microsoft.com/office/drawing/2014/main" id="{0369EDE4-48DC-3A10-64B7-5786F798067B}"/>
              </a:ext>
            </a:extLst>
          </p:cNvPr>
          <p:cNvSpPr txBox="1"/>
          <p:nvPr/>
        </p:nvSpPr>
        <p:spPr>
          <a:xfrm>
            <a:off x="666997" y="1702148"/>
            <a:ext cx="11196451" cy="4276171"/>
          </a:xfrm>
          <a:prstGeom prst="rect">
            <a:avLst/>
          </a:prstGeom>
          <a:noFill/>
        </p:spPr>
        <p:txBody>
          <a:bodyPr wrap="square">
            <a:spAutoFit/>
          </a:bodyPr>
          <a:lstStyle/>
          <a:p>
            <a:pPr lvl="0">
              <a:lnSpc>
                <a:spcPct val="107000"/>
              </a:lnSpc>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Consider:</a:t>
            </a: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the developmental stage of the supervisees in terms of their experience of EMDR</a:t>
            </a: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the demands of the context in which the group has been set up</a:t>
            </a:r>
          </a:p>
          <a:p>
            <a:pPr marL="342900" lvl="0" indent="-342900">
              <a:lnSpc>
                <a:spcPct val="107000"/>
              </a:lnSpc>
              <a:spcAft>
                <a:spcPts val="800"/>
              </a:spcAft>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the time pressures and demands of each particular group meeting</a:t>
            </a:r>
          </a:p>
          <a:p>
            <a:pPr marL="342900" lvl="0" indent="-342900">
              <a:lnSpc>
                <a:spcPct val="107000"/>
              </a:lnSpc>
              <a:spcAft>
                <a:spcPts val="800"/>
              </a:spcAft>
              <a:buFont typeface="Symbol" panose="05050102010706020507" pitchFamily="18" charset="2"/>
              <a:buChar char=""/>
            </a:pPr>
            <a:endParaRPr lang="en-GB" sz="200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Proctor and </a:t>
            </a:r>
            <a:r>
              <a:rPr lang="en-GB" sz="2000" dirty="0" err="1">
                <a:effectLst/>
                <a:latin typeface="Bookman Old Style" panose="02050604050505020204" pitchFamily="18" charset="0"/>
                <a:ea typeface="Calibri" panose="020F0502020204030204" pitchFamily="34" charset="0"/>
                <a:cs typeface="Times New Roman" panose="02020603050405020304" pitchFamily="18" charset="0"/>
              </a:rPr>
              <a:t>Inskipp</a:t>
            </a: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 (2001) typology for group supervision:</a:t>
            </a:r>
          </a:p>
          <a:p>
            <a:pPr marL="285750" indent="-285750">
              <a:lnSpc>
                <a:spcPct val="107000"/>
              </a:lnSpc>
              <a:spcAft>
                <a:spcPts val="800"/>
              </a:spcAft>
              <a:buFont typeface="Arial" panose="020B0604020202020204" pitchFamily="34" charset="0"/>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Type 1. Authoritative Group (Supervision </a:t>
            </a: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in</a:t>
            </a: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 a group)</a:t>
            </a: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Type 2. Participative Group (Supervision </a:t>
            </a: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with</a:t>
            </a: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 the group) </a:t>
            </a: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Type 3. Co-operative Group (Supervision </a:t>
            </a: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by</a:t>
            </a: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 the group) </a:t>
            </a:r>
          </a:p>
          <a:p>
            <a:pPr marL="342900" lvl="0" indent="-342900">
              <a:lnSpc>
                <a:spcPct val="107000"/>
              </a:lnSpc>
              <a:spcAft>
                <a:spcPts val="800"/>
              </a:spcAft>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Type 4. Peer group</a:t>
            </a:r>
          </a:p>
          <a:p>
            <a:pPr marL="342900" lvl="0" indent="-342900">
              <a:lnSpc>
                <a:spcPct val="107000"/>
              </a:lnSpc>
              <a:spcAft>
                <a:spcPts val="800"/>
              </a:spcAft>
              <a:buFont typeface="Symbol" panose="05050102010706020507" pitchFamily="18" charset="2"/>
              <a:buChar char=""/>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22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Effect transition="in" filter="fade">
                                      <p:cBhvr>
                                        <p:cTn id="35" dur="1000"/>
                                        <p:tgtEl>
                                          <p:spTgt spid="7">
                                            <p:txEl>
                                              <p:pRg st="5" end="5"/>
                                            </p:txEl>
                                          </p:spTgt>
                                        </p:tgtEl>
                                      </p:cBhvr>
                                    </p:animEffect>
                                    <p:anim calcmode="lin" valueType="num">
                                      <p:cBhvr>
                                        <p:cTn id="36"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1000"/>
                                        <p:tgtEl>
                                          <p:spTgt spid="7">
                                            <p:txEl>
                                              <p:pRg st="6" end="6"/>
                                            </p:txEl>
                                          </p:spTgt>
                                        </p:tgtEl>
                                      </p:cBhvr>
                                    </p:animEffect>
                                    <p:anim calcmode="lin" valueType="num">
                                      <p:cBhvr>
                                        <p:cTn id="43"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Effect transition="in" filter="fade">
                                      <p:cBhvr>
                                        <p:cTn id="49" dur="1000"/>
                                        <p:tgtEl>
                                          <p:spTgt spid="7">
                                            <p:txEl>
                                              <p:pRg st="7" end="7"/>
                                            </p:txEl>
                                          </p:spTgt>
                                        </p:tgtEl>
                                      </p:cBhvr>
                                    </p:animEffect>
                                    <p:anim calcmode="lin" valueType="num">
                                      <p:cBhvr>
                                        <p:cTn id="50"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7">
                                            <p:txEl>
                                              <p:pRg st="8" end="8"/>
                                            </p:txEl>
                                          </p:spTgt>
                                        </p:tgtEl>
                                        <p:attrNameLst>
                                          <p:attrName>style.visibility</p:attrName>
                                        </p:attrNameLst>
                                      </p:cBhvr>
                                      <p:to>
                                        <p:strVal val="visible"/>
                                      </p:to>
                                    </p:set>
                                    <p:animEffect transition="in" filter="fade">
                                      <p:cBhvr>
                                        <p:cTn id="56" dur="1000"/>
                                        <p:tgtEl>
                                          <p:spTgt spid="7">
                                            <p:txEl>
                                              <p:pRg st="8" end="8"/>
                                            </p:txEl>
                                          </p:spTgt>
                                        </p:tgtEl>
                                      </p:cBhvr>
                                    </p:animEffect>
                                    <p:anim calcmode="lin" valueType="num">
                                      <p:cBhvr>
                                        <p:cTn id="57"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7">
                                            <p:txEl>
                                              <p:pRg st="9" end="9"/>
                                            </p:txEl>
                                          </p:spTgt>
                                        </p:tgtEl>
                                        <p:attrNameLst>
                                          <p:attrName>style.visibility</p:attrName>
                                        </p:attrNameLst>
                                      </p:cBhvr>
                                      <p:to>
                                        <p:strVal val="visible"/>
                                      </p:to>
                                    </p:set>
                                    <p:animEffect transition="in" filter="fade">
                                      <p:cBhvr>
                                        <p:cTn id="63" dur="1000"/>
                                        <p:tgtEl>
                                          <p:spTgt spid="7">
                                            <p:txEl>
                                              <p:pRg st="9" end="9"/>
                                            </p:txEl>
                                          </p:spTgt>
                                        </p:tgtEl>
                                      </p:cBhvr>
                                    </p:animEffect>
                                    <p:anim calcmode="lin" valueType="num">
                                      <p:cBhvr>
                                        <p:cTn id="64"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6110131-1AB5-0A45-9C9B-061E8B0C3012}"/>
              </a:ext>
            </a:extLst>
          </p:cNvPr>
          <p:cNvSpPr txBox="1"/>
          <p:nvPr/>
        </p:nvSpPr>
        <p:spPr>
          <a:xfrm>
            <a:off x="593766" y="2837742"/>
            <a:ext cx="8553202" cy="1938992"/>
          </a:xfrm>
          <a:prstGeom prst="rect">
            <a:avLst/>
          </a:prstGeom>
          <a:noFill/>
        </p:spPr>
        <p:txBody>
          <a:bodyPr wrap="square">
            <a:spAutoFit/>
          </a:bodyPr>
          <a:lstStyle/>
          <a:p>
            <a:r>
              <a:rPr lang="en-GB" sz="2000" b="1" dirty="0">
                <a:latin typeface="Bookman Old Style" panose="02050604050505020204" pitchFamily="18" charset="0"/>
              </a:rPr>
              <a:t>How many in a group?</a:t>
            </a:r>
          </a:p>
          <a:p>
            <a:br>
              <a:rPr lang="en-GB" sz="2000" b="1" dirty="0">
                <a:latin typeface="Bookman Old Style" panose="02050604050505020204" pitchFamily="18" charset="0"/>
              </a:rPr>
            </a:br>
            <a:r>
              <a:rPr lang="en-GB" sz="2000" b="1" dirty="0">
                <a:latin typeface="Bookman Old Style" panose="02050604050505020204" pitchFamily="18" charset="0"/>
              </a:rPr>
              <a:t>4-6 is ideal</a:t>
            </a:r>
          </a:p>
          <a:p>
            <a:br>
              <a:rPr lang="en-GB" sz="2000" b="1" dirty="0">
                <a:latin typeface="Bookman Old Style" panose="02050604050505020204" pitchFamily="18" charset="0"/>
              </a:rPr>
            </a:br>
            <a:br>
              <a:rPr lang="en-GB" sz="2000" b="1" dirty="0">
                <a:latin typeface="Bookman Old Style" panose="02050604050505020204" pitchFamily="18" charset="0"/>
              </a:rPr>
            </a:br>
            <a:r>
              <a:rPr lang="en-GB" sz="2000" b="1" dirty="0">
                <a:effectLst/>
                <a:latin typeface="Bookman Old Style" panose="02050604050505020204" pitchFamily="18" charset="0"/>
                <a:ea typeface="Calibri" panose="020F0502020204030204" pitchFamily="34" charset="0"/>
                <a:cs typeface="Times New Roman" panose="02020603050405020304" pitchFamily="18" charset="0"/>
              </a:rPr>
              <a:t>Homogeneous versus heterogenous</a:t>
            </a:r>
            <a:endParaRPr lang="en-GB" sz="2000" b="1" dirty="0">
              <a:latin typeface="Bookman Old Style" panose="02050604050505020204" pitchFamily="18" charset="0"/>
            </a:endParaRPr>
          </a:p>
        </p:txBody>
      </p:sp>
    </p:spTree>
    <p:extLst>
      <p:ext uri="{BB962C8B-B14F-4D97-AF65-F5344CB8AC3E}">
        <p14:creationId xmlns:p14="http://schemas.microsoft.com/office/powerpoint/2010/main" val="140740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55543EA-AF9C-A1A8-CB81-3AB0AED16DFC}"/>
              </a:ext>
            </a:extLst>
          </p:cNvPr>
          <p:cNvSpPr>
            <a:spLocks noGrp="1"/>
          </p:cNvSpPr>
          <p:nvPr>
            <p:ph type="title"/>
          </p:nvPr>
        </p:nvSpPr>
        <p:spPr>
          <a:xfrm>
            <a:off x="859970" y="973776"/>
            <a:ext cx="10668000" cy="1436914"/>
          </a:xfrm>
        </p:spPr>
        <p:txBody>
          <a:bodyPr>
            <a:normAutofit fontScale="90000"/>
          </a:bodyPr>
          <a:lstStyle/>
          <a:p>
            <a:pPr>
              <a:lnSpc>
                <a:spcPct val="107000"/>
              </a:lnSpc>
              <a:spcAft>
                <a:spcPts val="800"/>
              </a:spcAft>
            </a:pPr>
            <a:r>
              <a:rPr lang="en-GB" b="1" dirty="0">
                <a:effectLst/>
                <a:latin typeface="Bookman Old Style" panose="02050604050505020204" pitchFamily="18" charset="0"/>
                <a:ea typeface="Calibri" panose="020F0502020204030204" pitchFamily="34" charset="0"/>
                <a:cs typeface="Times New Roman" panose="02020603050405020304" pitchFamily="18" charset="0"/>
              </a:rPr>
              <a:t>Contracting</a:t>
            </a:r>
            <a:br>
              <a:rPr lang="en-GB" sz="1800" dirty="0">
                <a:effectLst/>
                <a:latin typeface="Bookman Old Style" panose="02050604050505020204" pitchFamily="18"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dirty="0"/>
            </a:br>
            <a:endParaRPr lang="en-GB" dirty="0"/>
          </a:p>
        </p:txBody>
      </p:sp>
      <p:sp>
        <p:nvSpPr>
          <p:cNvPr id="7" name="TextBox 6">
            <a:extLst>
              <a:ext uri="{FF2B5EF4-FFF2-40B4-BE49-F238E27FC236}">
                <a16:creationId xmlns:a16="http://schemas.microsoft.com/office/drawing/2014/main" id="{6DD03B75-B271-AF51-6FE2-C2956BBB5BE9}"/>
              </a:ext>
            </a:extLst>
          </p:cNvPr>
          <p:cNvSpPr txBox="1"/>
          <p:nvPr/>
        </p:nvSpPr>
        <p:spPr>
          <a:xfrm>
            <a:off x="619494" y="1822862"/>
            <a:ext cx="11148951" cy="4261872"/>
          </a:xfrm>
          <a:prstGeom prst="rect">
            <a:avLst/>
          </a:prstGeom>
          <a:noFill/>
        </p:spPr>
        <p:txBody>
          <a:bodyPr wrap="square">
            <a:spAutoFit/>
          </a:bodyPr>
          <a:lstStyle/>
          <a:p>
            <a:pPr>
              <a:lnSpc>
                <a:spcPct val="107000"/>
              </a:lnSpc>
              <a:spcAft>
                <a:spcPts val="800"/>
              </a:spcAft>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Ground rules &amp; protocols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Confidentiality, attendance, handling absences, lateness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Role &amp; expectations of group members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Role and expectation of supervisor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Expectations of stakeholders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Structure of meetings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Additional individual supervision?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Assessment process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Review process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682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7">
                                            <p:txEl>
                                              <p:pRg st="7" end="7"/>
                                            </p:txEl>
                                          </p:spTgt>
                                        </p:tgtEl>
                                        <p:attrNameLst>
                                          <p:attrName>style.visibility</p:attrName>
                                        </p:attrNameLst>
                                      </p:cBhvr>
                                      <p:to>
                                        <p:strVal val="visible"/>
                                      </p:to>
                                    </p:set>
                                    <p:animEffect transition="in" filter="fade">
                                      <p:cBhvr>
                                        <p:cTn id="56" dur="1000"/>
                                        <p:tgtEl>
                                          <p:spTgt spid="7">
                                            <p:txEl>
                                              <p:pRg st="7" end="7"/>
                                            </p:txEl>
                                          </p:spTgt>
                                        </p:tgtEl>
                                      </p:cBhvr>
                                    </p:animEffect>
                                    <p:anim calcmode="lin" valueType="num">
                                      <p:cBhvr>
                                        <p:cTn id="57"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7">
                                            <p:txEl>
                                              <p:pRg st="8" end="8"/>
                                            </p:txEl>
                                          </p:spTgt>
                                        </p:tgtEl>
                                        <p:attrNameLst>
                                          <p:attrName>style.visibility</p:attrName>
                                        </p:attrNameLst>
                                      </p:cBhvr>
                                      <p:to>
                                        <p:strVal val="visible"/>
                                      </p:to>
                                    </p:set>
                                    <p:animEffect transition="in" filter="fade">
                                      <p:cBhvr>
                                        <p:cTn id="63" dur="1000"/>
                                        <p:tgtEl>
                                          <p:spTgt spid="7">
                                            <p:txEl>
                                              <p:pRg st="8" end="8"/>
                                            </p:txEl>
                                          </p:spTgt>
                                        </p:tgtEl>
                                      </p:cBhvr>
                                    </p:animEffect>
                                    <p:anim calcmode="lin" valueType="num">
                                      <p:cBhvr>
                                        <p:cTn id="64"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20BCDE-B855-CFBF-ED94-9F5156E3D5CC}"/>
              </a:ext>
            </a:extLst>
          </p:cNvPr>
          <p:cNvSpPr>
            <a:spLocks noGrp="1"/>
          </p:cNvSpPr>
          <p:nvPr>
            <p:ph type="title"/>
          </p:nvPr>
        </p:nvSpPr>
        <p:spPr/>
        <p:txBody>
          <a:bodyPr/>
          <a:lstStyle/>
          <a:p>
            <a:r>
              <a:rPr lang="en-GB" dirty="0">
                <a:latin typeface="Bookman Old Style" panose="02050604050505020204" pitchFamily="18" charset="0"/>
              </a:rPr>
              <a:t>Agenda setting</a:t>
            </a:r>
          </a:p>
        </p:txBody>
      </p:sp>
      <p:sp>
        <p:nvSpPr>
          <p:cNvPr id="7" name="TextBox 6">
            <a:extLst>
              <a:ext uri="{FF2B5EF4-FFF2-40B4-BE49-F238E27FC236}">
                <a16:creationId xmlns:a16="http://schemas.microsoft.com/office/drawing/2014/main" id="{E48CF9CF-513C-D136-4013-B2048AD4262F}"/>
              </a:ext>
            </a:extLst>
          </p:cNvPr>
          <p:cNvSpPr txBox="1"/>
          <p:nvPr/>
        </p:nvSpPr>
        <p:spPr>
          <a:xfrm>
            <a:off x="662050" y="2742740"/>
            <a:ext cx="10904516" cy="2246769"/>
          </a:xfrm>
          <a:prstGeom prst="rect">
            <a:avLst/>
          </a:prstGeom>
          <a:noFill/>
        </p:spPr>
        <p:txBody>
          <a:bodyPr wrap="square">
            <a:spAutoFit/>
          </a:bodyPr>
          <a:lstStyle/>
          <a:p>
            <a:pPr marL="342900" indent="-342900">
              <a:buFont typeface="Arial" panose="020B0604020202020204" pitchFamily="34" charset="0"/>
              <a:buChar char="•"/>
            </a:pPr>
            <a:r>
              <a:rPr lang="en-GB" sz="2000" dirty="0">
                <a:latin typeface="Bookman Old Style" panose="02050604050505020204" pitchFamily="18" charset="0"/>
              </a:rPr>
              <a:t>Individual supervision: supervisee sets the agenda</a:t>
            </a:r>
          </a:p>
          <a:p>
            <a:pPr marL="342900" indent="-342900">
              <a:buFont typeface="Arial" panose="020B0604020202020204" pitchFamily="34" charset="0"/>
              <a:buChar char="•"/>
            </a:pPr>
            <a:r>
              <a:rPr lang="en-GB" sz="2000" u="sng" dirty="0">
                <a:latin typeface="Bookman Old Style" panose="02050604050505020204" pitchFamily="18" charset="0"/>
              </a:rPr>
              <a:t>Group </a:t>
            </a:r>
            <a:r>
              <a:rPr lang="en-GB" sz="2000" dirty="0">
                <a:latin typeface="Bookman Old Style" panose="02050604050505020204" pitchFamily="18" charset="0"/>
              </a:rPr>
              <a:t>supervision: supervis</a:t>
            </a:r>
            <a:r>
              <a:rPr lang="en-GB" sz="2000" u="sng" dirty="0">
                <a:latin typeface="Bookman Old Style" panose="02050604050505020204" pitchFamily="18" charset="0"/>
              </a:rPr>
              <a:t>or</a:t>
            </a:r>
            <a:r>
              <a:rPr lang="en-GB" sz="2000" dirty="0">
                <a:latin typeface="Bookman Old Style" panose="02050604050505020204" pitchFamily="18" charset="0"/>
              </a:rPr>
              <a:t> sets the agenda</a:t>
            </a:r>
          </a:p>
          <a:p>
            <a:endParaRPr lang="en-GB" sz="2000" dirty="0">
              <a:latin typeface="Bookman Old Style" panose="02050604050505020204" pitchFamily="18" charset="0"/>
            </a:endParaRPr>
          </a:p>
          <a:p>
            <a:pPr marL="342900" indent="-342900">
              <a:buFont typeface="Arial" panose="020B0604020202020204" pitchFamily="34" charset="0"/>
              <a:buChar char="•"/>
            </a:pPr>
            <a:r>
              <a:rPr lang="en-GB" sz="2000" dirty="0">
                <a:latin typeface="Bookman Old Style" panose="02050604050505020204" pitchFamily="18" charset="0"/>
              </a:rPr>
              <a:t>Sharing out the time – giving everyone a chance</a:t>
            </a:r>
          </a:p>
          <a:p>
            <a:pPr marL="342900" indent="-342900">
              <a:buFont typeface="Arial" panose="020B0604020202020204" pitchFamily="34" charset="0"/>
              <a:buChar char="•"/>
            </a:pPr>
            <a:r>
              <a:rPr lang="en-GB" sz="2000" dirty="0">
                <a:latin typeface="Bookman Old Style" panose="02050604050505020204" pitchFamily="18" charset="0"/>
              </a:rPr>
              <a:t>Go round the group at start</a:t>
            </a:r>
          </a:p>
          <a:p>
            <a:pPr marL="342900" indent="-342900">
              <a:buFont typeface="Arial" panose="020B0604020202020204" pitchFamily="34" charset="0"/>
              <a:buChar char="•"/>
            </a:pPr>
            <a:r>
              <a:rPr lang="en-GB" sz="2000" dirty="0">
                <a:latin typeface="Bookman Old Style" panose="02050604050505020204" pitchFamily="18" charset="0"/>
              </a:rPr>
              <a:t>‘Emergencies’</a:t>
            </a:r>
          </a:p>
          <a:p>
            <a:pPr marL="342900" indent="-342900">
              <a:buFont typeface="Arial" panose="020B0604020202020204" pitchFamily="34" charset="0"/>
              <a:buChar char="•"/>
            </a:pPr>
            <a:r>
              <a:rPr lang="en-GB" sz="2000" dirty="0">
                <a:latin typeface="Bookman Old Style" panose="02050604050505020204" pitchFamily="18" charset="0"/>
              </a:rPr>
              <a:t>If time is short – be directive</a:t>
            </a:r>
          </a:p>
        </p:txBody>
      </p:sp>
    </p:spTree>
    <p:extLst>
      <p:ext uri="{BB962C8B-B14F-4D97-AF65-F5344CB8AC3E}">
        <p14:creationId xmlns:p14="http://schemas.microsoft.com/office/powerpoint/2010/main" val="402249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1000"/>
                                        <p:tgtEl>
                                          <p:spTgt spid="7">
                                            <p:txEl>
                                              <p:pRg st="3" end="3"/>
                                            </p:txEl>
                                          </p:spTgt>
                                        </p:tgtEl>
                                      </p:cBhvr>
                                    </p:animEffect>
                                    <p:anim calcmode="lin" valueType="num">
                                      <p:cBhvr>
                                        <p:cTn id="2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Effect transition="in" filter="fade">
                                      <p:cBhvr>
                                        <p:cTn id="28" dur="1000"/>
                                        <p:tgtEl>
                                          <p:spTgt spid="7">
                                            <p:txEl>
                                              <p:pRg st="4" end="4"/>
                                            </p:txEl>
                                          </p:spTgt>
                                        </p:tgtEl>
                                      </p:cBhvr>
                                    </p:animEffect>
                                    <p:anim calcmode="lin" valueType="num">
                                      <p:cBhvr>
                                        <p:cTn id="29"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Effect transition="in" filter="fade">
                                      <p:cBhvr>
                                        <p:cTn id="35" dur="1000"/>
                                        <p:tgtEl>
                                          <p:spTgt spid="7">
                                            <p:txEl>
                                              <p:pRg st="5" end="5"/>
                                            </p:txEl>
                                          </p:spTgt>
                                        </p:tgtEl>
                                      </p:cBhvr>
                                    </p:animEffect>
                                    <p:anim calcmode="lin" valueType="num">
                                      <p:cBhvr>
                                        <p:cTn id="36"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1000"/>
                                        <p:tgtEl>
                                          <p:spTgt spid="7">
                                            <p:txEl>
                                              <p:pRg st="6" end="6"/>
                                            </p:txEl>
                                          </p:spTgt>
                                        </p:tgtEl>
                                      </p:cBhvr>
                                    </p:animEffect>
                                    <p:anim calcmode="lin" valueType="num">
                                      <p:cBhvr>
                                        <p:cTn id="43"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65AE1-4E0C-4271-6EE3-5BC8846237A3}"/>
              </a:ext>
            </a:extLst>
          </p:cNvPr>
          <p:cNvSpPr>
            <a:spLocks noGrp="1"/>
          </p:cNvSpPr>
          <p:nvPr>
            <p:ph type="title"/>
          </p:nvPr>
        </p:nvSpPr>
        <p:spPr>
          <a:xfrm>
            <a:off x="762000" y="-8083"/>
            <a:ext cx="10668000" cy="1183740"/>
          </a:xfrm>
        </p:spPr>
        <p:txBody>
          <a:bodyPr/>
          <a:lstStyle/>
          <a:p>
            <a:r>
              <a:rPr lang="en-GB" dirty="0"/>
              <a:t>Robin’s group supervision protocol</a:t>
            </a:r>
          </a:p>
        </p:txBody>
      </p:sp>
      <p:sp>
        <p:nvSpPr>
          <p:cNvPr id="3" name="Content Placeholder 2">
            <a:extLst>
              <a:ext uri="{FF2B5EF4-FFF2-40B4-BE49-F238E27FC236}">
                <a16:creationId xmlns:a16="http://schemas.microsoft.com/office/drawing/2014/main" id="{1357F7D0-7EAC-DC7C-CD7B-B2AAD7715085}"/>
              </a:ext>
            </a:extLst>
          </p:cNvPr>
          <p:cNvSpPr>
            <a:spLocks noGrp="1"/>
          </p:cNvSpPr>
          <p:nvPr>
            <p:ph idx="1"/>
          </p:nvPr>
        </p:nvSpPr>
        <p:spPr>
          <a:xfrm>
            <a:off x="464457" y="1349828"/>
            <a:ext cx="11567886" cy="5508172"/>
          </a:xfrm>
        </p:spPr>
        <p:txBody>
          <a:bodyPr>
            <a:normAutofit/>
          </a:bodyPr>
          <a:lstStyle/>
          <a:p>
            <a:pPr marL="0" marR="344805" indent="0">
              <a:lnSpc>
                <a:spcPct val="107000"/>
              </a:lnSpc>
              <a:buNone/>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1 “Today we are all supervisors. In EMDR, the protocol allows processing to occur spontaneously. Similarly, this supervision protocol should allow supervision to occur spontaneously through the interactions of members of this group. As the facilitator of this group, I will only intervene if the process becomes stuck or the group needs to learn something specific about the EMDR protocol. If I do intervene, as with a cognitive interweave in EMDR, I will attempt to say the minimum necessary in order for the process of supervision to move forward.”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344805" indent="0">
              <a:lnSpc>
                <a:spcPct val="107000"/>
              </a:lnSpc>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344805" indent="0">
              <a:lnSpc>
                <a:spcPct val="107000"/>
              </a:lnSpc>
              <a:spcAft>
                <a:spcPts val="800"/>
              </a:spcAft>
              <a:buNone/>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“In a moment I will ask one of you to volunteer a Supervision Question. Before you tell us any more about your client, I will ask members of the group what they would need to know about your client in order to help you with this Supervision Question. I will then invite the supervisee to respond with more information and ask group members to respond until the supervisee feels their question has been answered. We will then discuss what we have learned and ensure that we understand the theory that underlies this learning point.”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1444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6970F6-C5D2-3864-B21E-58773F242060}"/>
              </a:ext>
            </a:extLst>
          </p:cNvPr>
          <p:cNvSpPr txBox="1"/>
          <p:nvPr/>
        </p:nvSpPr>
        <p:spPr>
          <a:xfrm>
            <a:off x="457200" y="304800"/>
            <a:ext cx="11277600" cy="6210739"/>
          </a:xfrm>
          <a:prstGeom prst="rect">
            <a:avLst/>
          </a:prstGeom>
          <a:noFill/>
        </p:spPr>
        <p:txBody>
          <a:bodyPr wrap="square">
            <a:spAutoFit/>
          </a:bodyPr>
          <a:lstStyle/>
          <a:p>
            <a:pPr lvl="0">
              <a:lnSpc>
                <a:spcPct val="107000"/>
              </a:lnSpc>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2 - Ask a member of the group for Supervision Question (SQ). Repeat the SQ to ensure that you have understood it correctly and everyone is clear what the question is.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180340">
              <a:lnSpc>
                <a:spcPct val="107000"/>
              </a:lnSpc>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3 - Ask the rest of the group: “What do we need to know in order to answer this question and help [supervisee’s name]?”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4 - Ask supervisee to respond and provide further information. (Interrupt if the information appears irrelevant to the SQ or they are providing unnecessary detail.)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5 - Ask group members to comment upon the information provided </a:t>
            </a:r>
            <a:r>
              <a:rPr lang="en-GB" sz="1800" dirty="0" err="1">
                <a:effectLst/>
                <a:latin typeface="Bookman Old Style" panose="02050604050505020204" pitchFamily="18" charset="0"/>
                <a:ea typeface="Calibri" panose="020F0502020204030204" pitchFamily="34" charset="0"/>
                <a:cs typeface="Times New Roman" panose="02020603050405020304" pitchFamily="18" charset="0"/>
              </a:rPr>
              <a:t>eg</a:t>
            </a: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 questions about formulation or possible ways forward with the therapy. If the issue is an emotional/relational one rather than a technical one, ask, “what are people feeling/noticing/experiencing right now?”</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6 - Repeat 3, 4 and 5 until the supervisee appears to have resolved their issue and indicates that their SQ has been answered.</a:t>
            </a:r>
          </a:p>
          <a:p>
            <a:pPr lvl="0">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7 - Check with supervisee that they feel their question has been answered and they know where they are going with this particular client.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en-GB" sz="1800" dirty="0">
                <a:effectLst/>
                <a:latin typeface="Bookman Old Style" panose="02050604050505020204" pitchFamily="18" charset="0"/>
                <a:ea typeface="Calibri" panose="020F0502020204030204" pitchFamily="34" charset="0"/>
                <a:cs typeface="Times New Roman" panose="02020603050405020304" pitchFamily="18" charset="0"/>
              </a:rPr>
              <a:t>8 - Summarize what has been learned. Outline the theory behind what has been learned.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425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0"/>
                                        <p:tgtEl>
                                          <p:spTgt spid="5">
                                            <p:txEl>
                                              <p:pRg st="6" end="6"/>
                                            </p:txEl>
                                          </p:spTgt>
                                        </p:tgtEl>
                                      </p:cBhvr>
                                    </p:animEffect>
                                    <p:anim calcmode="lin" valueType="num">
                                      <p:cBhvr>
                                        <p:cTn id="2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1000"/>
                                        <p:tgtEl>
                                          <p:spTgt spid="5">
                                            <p:txEl>
                                              <p:pRg st="8" end="8"/>
                                            </p:txEl>
                                          </p:spTgt>
                                        </p:tgtEl>
                                      </p:cBhvr>
                                    </p:animEffect>
                                    <p:anim calcmode="lin" valueType="num">
                                      <p:cBhvr>
                                        <p:cTn id="36"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1000"/>
                                        <p:tgtEl>
                                          <p:spTgt spid="5">
                                            <p:txEl>
                                              <p:pRg st="10" end="10"/>
                                            </p:txEl>
                                          </p:spTgt>
                                        </p:tgtEl>
                                      </p:cBhvr>
                                    </p:animEffect>
                                    <p:anim calcmode="lin" valueType="num">
                                      <p:cBhvr>
                                        <p:cTn id="43"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12" end="12"/>
                                            </p:txEl>
                                          </p:spTgt>
                                        </p:tgtEl>
                                        <p:attrNameLst>
                                          <p:attrName>style.visibility</p:attrName>
                                        </p:attrNameLst>
                                      </p:cBhvr>
                                      <p:to>
                                        <p:strVal val="visible"/>
                                      </p:to>
                                    </p:set>
                                    <p:animEffect transition="in" filter="fade">
                                      <p:cBhvr>
                                        <p:cTn id="49" dur="1000"/>
                                        <p:tgtEl>
                                          <p:spTgt spid="5">
                                            <p:txEl>
                                              <p:pRg st="12" end="12"/>
                                            </p:txEl>
                                          </p:spTgt>
                                        </p:tgtEl>
                                      </p:cBhvr>
                                    </p:animEffect>
                                    <p:anim calcmode="lin" valueType="num">
                                      <p:cBhvr>
                                        <p:cTn id="50"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50B96B-99B5-8A21-B59E-8BFDF595914C}"/>
              </a:ext>
            </a:extLst>
          </p:cNvPr>
          <p:cNvSpPr>
            <a:spLocks noGrp="1"/>
          </p:cNvSpPr>
          <p:nvPr>
            <p:ph idx="1"/>
          </p:nvPr>
        </p:nvSpPr>
        <p:spPr>
          <a:xfrm>
            <a:off x="921657" y="660400"/>
            <a:ext cx="10668000" cy="3818083"/>
          </a:xfrm>
        </p:spPr>
        <p:txBody>
          <a:bodyPr/>
          <a:lstStyle/>
          <a:p>
            <a:pPr marL="0" indent="0">
              <a:lnSpc>
                <a:spcPct val="107000"/>
              </a:lnSpc>
              <a:spcAft>
                <a:spcPts val="800"/>
              </a:spcAft>
              <a:buNone/>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As a general rule, do not comment unless: </a:t>
            </a: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you are sure that no-one else in the group knows the answer </a:t>
            </a: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 group member’s comment is off-protocol</a:t>
            </a:r>
          </a:p>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a group member’s comment is inappropriately critical</a:t>
            </a:r>
          </a:p>
          <a:p>
            <a:pPr marL="342900" lvl="0" indent="-342900">
              <a:lnSpc>
                <a:spcPct val="107000"/>
              </a:lnSpc>
              <a:spcAft>
                <a:spcPts val="800"/>
              </a:spcAft>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you are running out of time</a:t>
            </a:r>
          </a:p>
          <a:p>
            <a:endParaRPr lang="en-GB" dirty="0"/>
          </a:p>
        </p:txBody>
      </p:sp>
    </p:spTree>
    <p:extLst>
      <p:ext uri="{BB962C8B-B14F-4D97-AF65-F5344CB8AC3E}">
        <p14:creationId xmlns:p14="http://schemas.microsoft.com/office/powerpoint/2010/main" val="20971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276B-6D99-78E5-5772-03647C4D7154}"/>
              </a:ext>
            </a:extLst>
          </p:cNvPr>
          <p:cNvSpPr>
            <a:spLocks noGrp="1"/>
          </p:cNvSpPr>
          <p:nvPr>
            <p:ph type="title"/>
          </p:nvPr>
        </p:nvSpPr>
        <p:spPr/>
        <p:txBody>
          <a:bodyPr>
            <a:normAutofit/>
          </a:bodyPr>
          <a:lstStyle/>
          <a:p>
            <a:r>
              <a:rPr lang="en-GB" sz="4800" dirty="0" err="1"/>
              <a:t>Vielen</a:t>
            </a:r>
            <a:r>
              <a:rPr lang="en-GB" sz="4800" dirty="0"/>
              <a:t> </a:t>
            </a:r>
            <a:r>
              <a:rPr lang="en-GB" sz="4800" dirty="0" err="1"/>
              <a:t>danke</a:t>
            </a:r>
            <a:r>
              <a:rPr lang="en-GB" sz="4800" dirty="0"/>
              <a:t>!</a:t>
            </a:r>
          </a:p>
        </p:txBody>
      </p:sp>
      <p:sp>
        <p:nvSpPr>
          <p:cNvPr id="3" name="Content Placeholder 2">
            <a:extLst>
              <a:ext uri="{FF2B5EF4-FFF2-40B4-BE49-F238E27FC236}">
                <a16:creationId xmlns:a16="http://schemas.microsoft.com/office/drawing/2014/main" id="{2D2573D4-25D2-F6D5-1E94-5223B4525C73}"/>
              </a:ext>
            </a:extLst>
          </p:cNvPr>
          <p:cNvSpPr>
            <a:spLocks noGrp="1"/>
          </p:cNvSpPr>
          <p:nvPr>
            <p:ph idx="1"/>
          </p:nvPr>
        </p:nvSpPr>
        <p:spPr>
          <a:xfrm>
            <a:off x="762000" y="2862470"/>
            <a:ext cx="10668000" cy="3737113"/>
          </a:xfrm>
        </p:spPr>
        <p:txBody>
          <a:bodyPr>
            <a:normAutofit/>
          </a:bodyPr>
          <a:lstStyle/>
          <a:p>
            <a:pPr marL="0" indent="0">
              <a:lnSpc>
                <a:spcPct val="115000"/>
              </a:lnSpc>
              <a:spcAft>
                <a:spcPts val="800"/>
              </a:spcAft>
              <a:buNone/>
            </a:pPr>
            <a:r>
              <a:rPr lang="en-GB" b="1" dirty="0">
                <a:effectLst/>
                <a:latin typeface="Bookman Old Style" panose="02050604050505020204" pitchFamily="18" charset="0"/>
                <a:ea typeface="Calibri" panose="020F0502020204030204" pitchFamily="34" charset="0"/>
                <a:cs typeface="Times New Roman" panose="02020603050405020304" pitchFamily="18" charset="0"/>
              </a:rPr>
              <a:t>Dr Robin Logie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r>
              <a:rPr lang="en-GB" b="1" u="sng" strike="noStrike" dirty="0">
                <a:solidFill>
                  <a:srgbClr val="0563C1"/>
                </a:solidFill>
                <a:effectLst/>
                <a:latin typeface="Bookman Old Style" panose="02050604050505020204" pitchFamily="18" charset="0"/>
                <a:ea typeface="Calibri" panose="020F0502020204030204" pitchFamily="34" charset="0"/>
                <a:cs typeface="Times New Roman" panose="02020603050405020304" pitchFamily="18" charset="0"/>
                <a:hlinkClick r:id="rId2"/>
              </a:rPr>
              <a:t>info@robinlogie.com</a:t>
            </a:r>
            <a:endParaRPr lang="en-GB"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r>
              <a:rPr lang="en-GB" b="1" u="none" strike="noStrike" dirty="0">
                <a:solidFill>
                  <a:srgbClr val="0563C1"/>
                </a:solidFill>
                <a:effectLst/>
                <a:latin typeface="Bookman Old Style" panose="02050604050505020204" pitchFamily="18" charset="0"/>
                <a:ea typeface="Calibri" panose="020F0502020204030204" pitchFamily="34" charset="0"/>
                <a:cs typeface="Times New Roman" panose="02020603050405020304" pitchFamily="18" charset="0"/>
                <a:hlinkClick r:id="rId3"/>
              </a:rPr>
              <a:t>www.robinlogie.com</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r>
              <a:rPr lang="en-GB" b="1" dirty="0">
                <a:effectLst/>
                <a:latin typeface="Bookman Old Style" panose="02050604050505020204" pitchFamily="18" charset="0"/>
                <a:ea typeface="Calibri" panose="020F0502020204030204" pitchFamily="34" charset="0"/>
                <a:cs typeface="Times New Roman" panose="02020603050405020304" pitchFamily="18" charset="0"/>
              </a:rPr>
              <a:t>www.emdrtrainingrobinlogie.co.uk</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5" name="Picture 4" descr="Logo, company name&#10;&#10;Description automatically generated">
            <a:extLst>
              <a:ext uri="{FF2B5EF4-FFF2-40B4-BE49-F238E27FC236}">
                <a16:creationId xmlns:a16="http://schemas.microsoft.com/office/drawing/2014/main" id="{776CF386-76EC-3DB3-80D7-E2581E047E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07" y="0"/>
            <a:ext cx="7116393" cy="3842426"/>
          </a:xfrm>
          <a:prstGeom prst="rect">
            <a:avLst/>
          </a:prstGeom>
        </p:spPr>
      </p:pic>
    </p:spTree>
    <p:extLst>
      <p:ext uri="{BB962C8B-B14F-4D97-AF65-F5344CB8AC3E}">
        <p14:creationId xmlns:p14="http://schemas.microsoft.com/office/powerpoint/2010/main" val="447958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CD3B-EC2E-8C02-628D-51B572CB8106}"/>
              </a:ext>
            </a:extLst>
          </p:cNvPr>
          <p:cNvSpPr>
            <a:spLocks noGrp="1"/>
          </p:cNvSpPr>
          <p:nvPr>
            <p:ph type="title"/>
          </p:nvPr>
        </p:nvSpPr>
        <p:spPr/>
        <p:txBody>
          <a:bodyPr>
            <a:normAutofit fontScale="90000"/>
          </a:bodyPr>
          <a:lstStyle/>
          <a:p>
            <a:r>
              <a:rPr lang="en-GB" sz="4400" dirty="0">
                <a:effectLst/>
                <a:latin typeface="Bookman Old Style" panose="02050604050505020204" pitchFamily="18" charset="0"/>
                <a:ea typeface="Calibri" panose="020F0502020204030204" pitchFamily="34" charset="0"/>
                <a:cs typeface="AdvPS8E82"/>
              </a:rPr>
              <a:t>Joyce Scaife: </a:t>
            </a:r>
            <a:r>
              <a:rPr lang="en-GB" sz="4400" dirty="0">
                <a:effectLst/>
                <a:latin typeface="Bookman Old Style" panose="02050604050505020204" pitchFamily="18" charset="0"/>
                <a:ea typeface="Calibri" panose="020F0502020204030204" pitchFamily="34" charset="0"/>
                <a:cs typeface="Times New Roman" panose="02020603050405020304" pitchFamily="18" charset="0"/>
              </a:rPr>
              <a:t>Clinical supervision (‘flesh’)</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85783A74-B395-0AAD-F0ED-6C1CD0B91C2C}"/>
              </a:ext>
            </a:extLst>
          </p:cNvPr>
          <p:cNvSpPr>
            <a:spLocks noGrp="1"/>
          </p:cNvSpPr>
          <p:nvPr>
            <p:ph idx="1"/>
          </p:nvPr>
        </p:nvSpPr>
        <p:spPr>
          <a:xfrm>
            <a:off x="762000" y="1691860"/>
            <a:ext cx="10668000" cy="4209023"/>
          </a:xfrm>
        </p:spPr>
        <p:txBody>
          <a:bodyPr>
            <a:noAutofit/>
          </a:bodyPr>
          <a:lstStyle/>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is supportive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is in the context of a facilitative relationship</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is centred on developing best practices for service users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is challenging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is brave (because practitioners are encouraged to talk about the realities of their practice)</a:t>
            </a:r>
          </a:p>
          <a:p>
            <a:pPr marL="742950" marR="60325"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is safe (because of clear, negotiated agreements about confidentiality)</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provides an opportunity to ventilate emotions without comeback</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is not to be confused or amalgamated with managerial supervision</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provides the opportunity to deal with material and issues that practitioners may have been carrying for many years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1773657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4C0045-04AC-0D43-498D-A20911D4EF97}"/>
              </a:ext>
            </a:extLst>
          </p:cNvPr>
          <p:cNvSpPr>
            <a:spLocks noGrp="1"/>
          </p:cNvSpPr>
          <p:nvPr>
            <p:ph idx="1"/>
          </p:nvPr>
        </p:nvSpPr>
        <p:spPr>
          <a:xfrm>
            <a:off x="762000" y="493486"/>
            <a:ext cx="10668000" cy="5610598"/>
          </a:xfrm>
        </p:spPr>
        <p:txBody>
          <a:bodyPr>
            <a:noAutofit/>
          </a:bodyPr>
          <a:lstStyle/>
          <a:p>
            <a:pPr marL="457200" marR="60325" lvl="1" indent="0">
              <a:lnSpc>
                <a:spcPct val="107000"/>
              </a:lnSpc>
              <a:buNone/>
            </a:pPr>
            <a:r>
              <a:rPr lang="en-GB" sz="2000" dirty="0">
                <a:latin typeface="Bookman Old Style" panose="02050604050505020204" pitchFamily="18" charset="0"/>
                <a:ea typeface="Calibri" panose="020F0502020204030204" pitchFamily="34" charset="0"/>
                <a:cs typeface="AdvPS8E82"/>
              </a:rPr>
              <a:t>Joyce Scaife continued…</a:t>
            </a:r>
          </a:p>
          <a:p>
            <a:pPr marL="457200" marR="60325" lvl="1" indent="0">
              <a:lnSpc>
                <a:spcPct val="107000"/>
              </a:lnSpc>
              <a:buNone/>
            </a:pPr>
            <a:endParaRPr lang="en-GB" sz="2000" dirty="0">
              <a:latin typeface="Bookman Old Style" panose="02050604050505020204" pitchFamily="18" charset="0"/>
              <a:ea typeface="Calibri" panose="020F0502020204030204" pitchFamily="34" charset="0"/>
              <a:cs typeface="AdvPS8E82"/>
            </a:endParaRPr>
          </a:p>
          <a:p>
            <a:pPr marL="742950" marR="60325"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is not to be confused or amalgamated with personal therapy or counselling</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offers a chance to talk about difficult areas of work in an environment where the other person attempts to understand</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is regular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takes place in protected time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is offered equally to all practitioners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involves a committed relationship from both parties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is an invitation to be self-monitoring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can be both hard work and enjoyable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is concerned with learning to be reflective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is an activity that continues throughout one’s healthcare career</a:t>
            </a:r>
          </a:p>
          <a:p>
            <a:pPr marL="742950" marR="60325" lvl="1" indent="-285750">
              <a:lnSpc>
                <a:spcPct val="107000"/>
              </a:lnSpc>
              <a:buFont typeface="Courier New" panose="02070309020205020404" pitchFamily="49" charset="0"/>
              <a:buChar char="o"/>
            </a:pPr>
            <a:endParaRPr lang="en-GB" sz="2000" dirty="0">
              <a:latin typeface="Bookman Old Style" panose="02050604050505020204" pitchFamily="18" charset="0"/>
              <a:ea typeface="Calibri" panose="020F0502020204030204" pitchFamily="34" charset="0"/>
              <a:cs typeface="Times New Roman" panose="02020603050405020304" pitchFamily="18" charset="0"/>
            </a:endParaRPr>
          </a:p>
          <a:p>
            <a:pPr marL="342900" marR="60325" lvl="0" indent="-342900">
              <a:lnSpc>
                <a:spcPct val="107000"/>
              </a:lnSpc>
              <a:buFont typeface="Symbol" panose="05050102010706020507" pitchFamily="18" charset="2"/>
              <a:buChar char=""/>
            </a:pPr>
            <a:r>
              <a:rPr lang="en-GB" sz="2000" dirty="0">
                <a:latin typeface="Bookman Old Style" panose="02050604050505020204" pitchFamily="18" charset="0"/>
                <a:ea typeface="Calibri" panose="020F0502020204030204" pitchFamily="34" charset="0"/>
                <a:cs typeface="Times New Roman" panose="02020603050405020304" pitchFamily="18" charset="0"/>
              </a:rPr>
              <a:t>What did Scaife miss out?</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latin typeface="Bookman Old Style" panose="02050604050505020204" pitchFamily="18" charset="0"/>
                <a:ea typeface="Calibri" panose="020F0502020204030204" pitchFamily="34" charset="0"/>
                <a:cs typeface="Times New Roman" panose="02020603050405020304" pitchFamily="18" charset="0"/>
              </a:rPr>
              <a:t>Supervision also includes </a:t>
            </a:r>
            <a:r>
              <a:rPr lang="en-GB" sz="2000" u="sng" dirty="0">
                <a:latin typeface="Bookman Old Style" panose="02050604050505020204" pitchFamily="18" charset="0"/>
                <a:ea typeface="Calibri" panose="020F0502020204030204" pitchFamily="34" charset="0"/>
                <a:cs typeface="Times New Roman" panose="02020603050405020304" pitchFamily="18" charset="0"/>
              </a:rPr>
              <a:t>evaluation</a:t>
            </a:r>
            <a:r>
              <a:rPr lang="en-GB" sz="2000" dirty="0">
                <a:latin typeface="Bookman Old Style" panose="02050604050505020204" pitchFamily="18" charset="0"/>
                <a:ea typeface="Calibri" panose="020F0502020204030204" pitchFamily="34" charset="0"/>
                <a:cs typeface="Times New Roman" panose="02020603050405020304" pitchFamily="18" charset="0"/>
              </a:rPr>
              <a:t> of the supervisee</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350529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3" end="13"/>
                                            </p:txEl>
                                          </p:spTgt>
                                        </p:tgtEl>
                                        <p:attrNameLst>
                                          <p:attrName>style.visibility</p:attrName>
                                        </p:attrNameLst>
                                      </p:cBhvr>
                                      <p:to>
                                        <p:strVal val="visible"/>
                                      </p:to>
                                    </p:set>
                                    <p:animEffect transition="in" filter="fade">
                                      <p:cBhvr>
                                        <p:cTn id="84" dur="1000"/>
                                        <p:tgtEl>
                                          <p:spTgt spid="3">
                                            <p:txEl>
                                              <p:pRg st="13" end="13"/>
                                            </p:txEl>
                                          </p:spTgt>
                                        </p:tgtEl>
                                      </p:cBhvr>
                                    </p:animEffect>
                                    <p:anim calcmode="lin" valueType="num">
                                      <p:cBhvr>
                                        <p:cTn id="85"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D619F-4B71-5C12-00D2-6AE260FA53F4}"/>
              </a:ext>
            </a:extLst>
          </p:cNvPr>
          <p:cNvSpPr>
            <a:spLocks noGrp="1"/>
          </p:cNvSpPr>
          <p:nvPr>
            <p:ph type="title"/>
          </p:nvPr>
        </p:nvSpPr>
        <p:spPr/>
        <p:txBody>
          <a:bodyPr>
            <a:normAutofit fontScale="90000"/>
          </a:bodyPr>
          <a:lstStyle/>
          <a:p>
            <a:pPr marR="60325">
              <a:lnSpc>
                <a:spcPct val="107000"/>
              </a:lnSpc>
              <a:spcAft>
                <a:spcPts val="800"/>
              </a:spcAft>
            </a:pPr>
            <a:r>
              <a:rPr lang="en-GB" sz="4400" b="1" dirty="0">
                <a:effectLst/>
                <a:latin typeface="Bookman Old Style" panose="02050604050505020204" pitchFamily="18" charset="0"/>
                <a:ea typeface="Calibri" panose="020F0502020204030204" pitchFamily="34" charset="0"/>
                <a:cs typeface="AdvPS8E82"/>
              </a:rPr>
              <a:t>What </a:t>
            </a:r>
            <a:r>
              <a:rPr lang="en-GB" sz="4400" b="1" u="sng" dirty="0">
                <a:effectLst/>
                <a:latin typeface="Bookman Old Style" panose="02050604050505020204" pitchFamily="18" charset="0"/>
                <a:ea typeface="Calibri" panose="020F0502020204030204" pitchFamily="34" charset="0"/>
                <a:cs typeface="AdvPS8E82"/>
              </a:rPr>
              <a:t>isn’t</a:t>
            </a:r>
            <a:r>
              <a:rPr lang="en-GB" sz="4400" b="1" dirty="0">
                <a:effectLst/>
                <a:latin typeface="Bookman Old Style" panose="02050604050505020204" pitchFamily="18" charset="0"/>
                <a:ea typeface="Calibri" panose="020F0502020204030204" pitchFamily="34" charset="0"/>
                <a:cs typeface="AdvPS8E82"/>
              </a:rPr>
              <a:t> clinical supervision?</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D1C9101D-9089-664F-731A-1D24F8727463}"/>
              </a:ext>
            </a:extLst>
          </p:cNvPr>
          <p:cNvSpPr>
            <a:spLocks noGrp="1"/>
          </p:cNvSpPr>
          <p:nvPr>
            <p:ph idx="1"/>
          </p:nvPr>
        </p:nvSpPr>
        <p:spPr>
          <a:xfrm>
            <a:off x="212035" y="1961322"/>
            <a:ext cx="11820939" cy="4142761"/>
          </a:xfrm>
        </p:spPr>
        <p:txBody>
          <a:bodyPr>
            <a:noAutofit/>
          </a:bodyPr>
          <a:lstStyle/>
          <a:p>
            <a:pPr marL="342900" marR="60325"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AdvPS8E82"/>
              </a:rPr>
              <a:t>Supervision is not training </a:t>
            </a:r>
            <a:endParaRPr lang="en-GB" sz="2000" dirty="0">
              <a:latin typeface="Bookman Old Style" panose="02050604050505020204" pitchFamily="18" charset="0"/>
              <a:ea typeface="Calibri" panose="020F0502020204030204" pitchFamily="34" charset="0"/>
              <a:cs typeface="AdvPS8E82"/>
            </a:endParaRPr>
          </a:p>
          <a:p>
            <a:pPr marL="342900" marR="60325"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AdvPS8E82"/>
              </a:rPr>
              <a:t>EMDR training does include some supervision after Part 1 training</a:t>
            </a:r>
          </a:p>
          <a:p>
            <a:pPr marL="342900" marR="60325" lvl="0" indent="-342900">
              <a:lnSpc>
                <a:spcPct val="107000"/>
              </a:lnSpc>
              <a:buFont typeface="Symbol" panose="05050102010706020507" pitchFamily="18" charset="2"/>
              <a:buChar char=""/>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marR="60325" lvl="0" indent="-342900">
              <a:lnSpc>
                <a:spcPct val="107000"/>
              </a:lnSpc>
              <a:buFont typeface="Symbol" panose="05050102010706020507" pitchFamily="18" charset="2"/>
              <a:buChar char=""/>
            </a:pPr>
            <a:r>
              <a:rPr lang="de-DE" sz="2000" dirty="0">
                <a:effectLst/>
                <a:latin typeface="Bookman Old Style" panose="02050604050505020204" pitchFamily="18" charset="0"/>
                <a:ea typeface="Calibri" panose="020F0502020204030204" pitchFamily="34" charset="0"/>
                <a:cs typeface="AdvPS8E82"/>
              </a:rPr>
              <a:t>But training is </a:t>
            </a:r>
            <a:endParaRPr lang="de-DE" sz="2000" dirty="0">
              <a:latin typeface="Bookman Old Style" panose="02050604050505020204" pitchFamily="18" charset="0"/>
              <a:ea typeface="Calibri" panose="020F0502020204030204" pitchFamily="34" charset="0"/>
              <a:cs typeface="AdvPS8E82"/>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“structured education for groups of trainees… [and] involves a standardized set of steps” (Hill &amp; Knox, 2013, p. 776)</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“whereas teaching is driven by a set curriculum or protocols…</a:t>
            </a:r>
          </a:p>
          <a:p>
            <a:pPr marL="742950" marR="60325" lvl="1" indent="-285750">
              <a:lnSpc>
                <a:spcPct val="107000"/>
              </a:lnSpc>
              <a:buFont typeface="Courier New" panose="02070309020205020404" pitchFamily="49" charset="0"/>
              <a:buChar char="o"/>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000" dirty="0">
                <a:latin typeface="Bookman Old Style" panose="02050604050505020204" pitchFamily="18" charset="0"/>
                <a:ea typeface="Calibri" panose="020F0502020204030204" pitchFamily="34" charset="0"/>
                <a:cs typeface="Times New Roman" panose="02020603050405020304" pitchFamily="18" charset="0"/>
              </a:rPr>
              <a:t>“…supervision is driven by the needs of the particular supervisee and his or her clients” Bernard and Goodyear (2019)</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000" dirty="0"/>
          </a:p>
        </p:txBody>
      </p:sp>
    </p:spTree>
    <p:extLst>
      <p:ext uri="{BB962C8B-B14F-4D97-AF65-F5344CB8AC3E}">
        <p14:creationId xmlns:p14="http://schemas.microsoft.com/office/powerpoint/2010/main" val="2626235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AF479-3055-D280-EB3E-A3E9F2B90F07}"/>
              </a:ext>
            </a:extLst>
          </p:cNvPr>
          <p:cNvSpPr>
            <a:spLocks noGrp="1"/>
          </p:cNvSpPr>
          <p:nvPr>
            <p:ph type="title"/>
          </p:nvPr>
        </p:nvSpPr>
        <p:spPr/>
        <p:txBody>
          <a:bodyPr>
            <a:normAutofit/>
          </a:bodyPr>
          <a:lstStyle/>
          <a:p>
            <a:r>
              <a:rPr lang="en-GB" sz="4400" dirty="0">
                <a:effectLst/>
                <a:latin typeface="Bookman Old Style" panose="02050604050505020204" pitchFamily="18" charset="0"/>
                <a:ea typeface="Calibri" panose="020F0502020204030204" pitchFamily="34" charset="0"/>
                <a:cs typeface="Times New Roman" panose="02020603050405020304" pitchFamily="18" charset="0"/>
              </a:rPr>
              <a:t>Supervision is not therapy</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D032AA21-6725-CB73-9A18-89D0030DA37F}"/>
              </a:ext>
            </a:extLst>
          </p:cNvPr>
          <p:cNvSpPr>
            <a:spLocks noGrp="1"/>
          </p:cNvSpPr>
          <p:nvPr>
            <p:ph idx="1"/>
          </p:nvPr>
        </p:nvSpPr>
        <p:spPr/>
        <p:txBody>
          <a:bodyPr>
            <a:normAutofit/>
          </a:bodyPr>
          <a:lstStyle/>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“In supervision, it is the therapy that is the ‘patient’…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60325"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“…the supervisee’s feelings and fantasies are examined only insofar as they may throw light on what is happening in the therapy.” (</a:t>
            </a:r>
            <a:r>
              <a:rPr lang="en-GB" sz="2000" dirty="0" err="1">
                <a:effectLst/>
                <a:latin typeface="Bookman Old Style" panose="02050604050505020204" pitchFamily="18" charset="0"/>
                <a:ea typeface="Calibri" panose="020F0502020204030204" pitchFamily="34" charset="0"/>
                <a:cs typeface="Times New Roman" panose="02020603050405020304" pitchFamily="18" charset="0"/>
              </a:rPr>
              <a:t>Mollon</a:t>
            </a: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 1989, p. 121).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205751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CFB61816-AB75-7E5F-870D-D46946BFF0BE}"/>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6" name="Content Placeholder 5">
            <a:extLst>
              <a:ext uri="{FF2B5EF4-FFF2-40B4-BE49-F238E27FC236}">
                <a16:creationId xmlns:a16="http://schemas.microsoft.com/office/drawing/2014/main" id="{102706C3-E6ED-2379-7A7C-BA50969D1DDB}"/>
              </a:ext>
            </a:extLst>
          </p:cNvPr>
          <p:cNvGraphicFramePr>
            <a:graphicFrameLocks noGrp="1"/>
          </p:cNvGraphicFramePr>
          <p:nvPr>
            <p:ph idx="1"/>
            <p:extLst>
              <p:ext uri="{D42A27DB-BD31-4B8C-83A1-F6EECF244321}">
                <p14:modId xmlns:p14="http://schemas.microsoft.com/office/powerpoint/2010/main" val="2920719474"/>
              </p:ext>
            </p:extLst>
          </p:nvPr>
        </p:nvGraphicFramePr>
        <p:xfrm>
          <a:off x="0" y="0"/>
          <a:ext cx="12192000" cy="6922606"/>
        </p:xfrm>
        <a:graphic>
          <a:graphicData uri="http://schemas.openxmlformats.org/drawingml/2006/table">
            <a:tbl>
              <a:tblPr firstRow="1" firstCol="1" bandRow="1">
                <a:tableStyleId>{5C22544A-7EE6-4342-B048-85BDC9FD1C3A}</a:tableStyleId>
              </a:tblPr>
              <a:tblGrid>
                <a:gridCol w="2384711">
                  <a:extLst>
                    <a:ext uri="{9D8B030D-6E8A-4147-A177-3AD203B41FA5}">
                      <a16:colId xmlns:a16="http://schemas.microsoft.com/office/drawing/2014/main" val="4166693056"/>
                    </a:ext>
                  </a:extLst>
                </a:gridCol>
                <a:gridCol w="3590154">
                  <a:extLst>
                    <a:ext uri="{9D8B030D-6E8A-4147-A177-3AD203B41FA5}">
                      <a16:colId xmlns:a16="http://schemas.microsoft.com/office/drawing/2014/main" val="1032493850"/>
                    </a:ext>
                  </a:extLst>
                </a:gridCol>
                <a:gridCol w="6217135">
                  <a:extLst>
                    <a:ext uri="{9D8B030D-6E8A-4147-A177-3AD203B41FA5}">
                      <a16:colId xmlns:a16="http://schemas.microsoft.com/office/drawing/2014/main" val="2798679617"/>
                    </a:ext>
                  </a:extLst>
                </a:gridCol>
              </a:tblGrid>
              <a:tr h="313632">
                <a:tc>
                  <a:txBody>
                    <a:bodyPr/>
                    <a:lstStyle/>
                    <a:p>
                      <a:pPr>
                        <a:lnSpc>
                          <a:spcPct val="107000"/>
                        </a:lnSpc>
                        <a:spcAft>
                          <a:spcPts val="800"/>
                        </a:spcAft>
                      </a:pPr>
                      <a:r>
                        <a:rPr lang="de-DE" sz="2400">
                          <a:effectLst/>
                        </a:rPr>
                        <a:t>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en-GB" sz="2400">
                          <a:effectLst/>
                        </a:rPr>
                        <a:t>Therapy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en-GB" sz="2400">
                          <a:effectLst/>
                        </a:rPr>
                        <a:t>Supervision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extLst>
                  <a:ext uri="{0D108BD9-81ED-4DB2-BD59-A6C34878D82A}">
                    <a16:rowId xmlns:a16="http://schemas.microsoft.com/office/drawing/2014/main" val="3885571195"/>
                  </a:ext>
                </a:extLst>
              </a:tr>
              <a:tr h="956768">
                <a:tc>
                  <a:txBody>
                    <a:bodyPr/>
                    <a:lstStyle/>
                    <a:p>
                      <a:pPr>
                        <a:lnSpc>
                          <a:spcPct val="107000"/>
                        </a:lnSpc>
                        <a:spcAft>
                          <a:spcPts val="800"/>
                        </a:spcAft>
                      </a:pPr>
                      <a:r>
                        <a:rPr lang="en-GB" sz="2400">
                          <a:effectLst/>
                        </a:rPr>
                        <a:t>Aims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en-GB" sz="2400">
                          <a:effectLst/>
                        </a:rPr>
                        <a:t>improve client’s life</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de-DE" sz="2400">
                          <a:effectLst/>
                        </a:rPr>
                        <a:t>develop supervisee’s skills</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extLst>
                  <a:ext uri="{0D108BD9-81ED-4DB2-BD59-A6C34878D82A}">
                    <a16:rowId xmlns:a16="http://schemas.microsoft.com/office/drawing/2014/main" val="2044571148"/>
                  </a:ext>
                </a:extLst>
              </a:tr>
              <a:tr h="635517">
                <a:tc>
                  <a:txBody>
                    <a:bodyPr/>
                    <a:lstStyle/>
                    <a:p>
                      <a:pPr>
                        <a:lnSpc>
                          <a:spcPct val="107000"/>
                        </a:lnSpc>
                        <a:spcAft>
                          <a:spcPts val="800"/>
                        </a:spcAft>
                      </a:pPr>
                      <a:r>
                        <a:rPr lang="en-GB" sz="2400">
                          <a:effectLst/>
                        </a:rPr>
                        <a:t>Presentation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en-GB" sz="2400">
                          <a:effectLst/>
                        </a:rPr>
                        <a:t>presents verbally</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en-GB" sz="2400">
                          <a:effectLst/>
                        </a:rPr>
                        <a:t>variety of media eg video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extLst>
                  <a:ext uri="{0D108BD9-81ED-4DB2-BD59-A6C34878D82A}">
                    <a16:rowId xmlns:a16="http://schemas.microsoft.com/office/drawing/2014/main" val="3755546821"/>
                  </a:ext>
                </a:extLst>
              </a:tr>
              <a:tr h="796143">
                <a:tc>
                  <a:txBody>
                    <a:bodyPr/>
                    <a:lstStyle/>
                    <a:p>
                      <a:pPr>
                        <a:lnSpc>
                          <a:spcPct val="107000"/>
                        </a:lnSpc>
                        <a:spcAft>
                          <a:spcPts val="800"/>
                        </a:spcAft>
                      </a:pPr>
                      <a:r>
                        <a:rPr lang="en-GB" sz="2400">
                          <a:effectLst/>
                        </a:rPr>
                        <a:t>Timing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de-DE" sz="2400">
                          <a:effectLst/>
                        </a:rPr>
                        <a:t>client chooses pace</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de-DE" sz="2400">
                          <a:effectLst/>
                        </a:rPr>
                        <a:t>depends on demands of clients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extLst>
                  <a:ext uri="{0D108BD9-81ED-4DB2-BD59-A6C34878D82A}">
                    <a16:rowId xmlns:a16="http://schemas.microsoft.com/office/drawing/2014/main" val="1238611760"/>
                  </a:ext>
                </a:extLst>
              </a:tr>
              <a:tr h="796143">
                <a:tc>
                  <a:txBody>
                    <a:bodyPr/>
                    <a:lstStyle/>
                    <a:p>
                      <a:pPr>
                        <a:lnSpc>
                          <a:spcPct val="107000"/>
                        </a:lnSpc>
                        <a:spcAft>
                          <a:spcPts val="800"/>
                        </a:spcAft>
                      </a:pPr>
                      <a:r>
                        <a:rPr lang="en-GB" sz="2400">
                          <a:effectLst/>
                        </a:rPr>
                        <a:t>Relationship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de-DE" sz="2400">
                          <a:effectLst/>
                        </a:rPr>
                        <a:t>client is held emotionally</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en-GB" sz="2400">
                          <a:effectLst/>
                        </a:rPr>
                        <a:t>Professional &amp; collaborative</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extLst>
                  <a:ext uri="{0D108BD9-81ED-4DB2-BD59-A6C34878D82A}">
                    <a16:rowId xmlns:a16="http://schemas.microsoft.com/office/drawing/2014/main" val="492628792"/>
                  </a:ext>
                </a:extLst>
              </a:tr>
              <a:tr h="1117392">
                <a:tc>
                  <a:txBody>
                    <a:bodyPr/>
                    <a:lstStyle/>
                    <a:p>
                      <a:pPr>
                        <a:lnSpc>
                          <a:spcPct val="107000"/>
                        </a:lnSpc>
                        <a:spcAft>
                          <a:spcPts val="800"/>
                        </a:spcAft>
                      </a:pPr>
                      <a:r>
                        <a:rPr lang="en-GB" sz="2400">
                          <a:effectLst/>
                        </a:rPr>
                        <a:t>Expectations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en-GB" sz="2400">
                          <a:effectLst/>
                        </a:rPr>
                        <a:t>client not expected to prepare for session</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de-DE" sz="2400">
                          <a:effectLst/>
                        </a:rPr>
                        <a:t>supervisee expected to prepare</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extLst>
                  <a:ext uri="{0D108BD9-81ED-4DB2-BD59-A6C34878D82A}">
                    <a16:rowId xmlns:a16="http://schemas.microsoft.com/office/drawing/2014/main" val="1273532133"/>
                  </a:ext>
                </a:extLst>
              </a:tr>
              <a:tr h="2242405">
                <a:tc>
                  <a:txBody>
                    <a:bodyPr/>
                    <a:lstStyle/>
                    <a:p>
                      <a:pPr>
                        <a:lnSpc>
                          <a:spcPct val="107000"/>
                        </a:lnSpc>
                        <a:spcAft>
                          <a:spcPts val="800"/>
                        </a:spcAft>
                      </a:pPr>
                      <a:r>
                        <a:rPr lang="en-GB" sz="2400">
                          <a:effectLst/>
                        </a:rPr>
                        <a:t>Responsibilities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en-GB" sz="2400">
                          <a:effectLst/>
                        </a:rPr>
                        <a:t>therapist’s responsibility is to their client</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tc>
                  <a:txBody>
                    <a:bodyPr/>
                    <a:lstStyle/>
                    <a:p>
                      <a:pPr>
                        <a:lnSpc>
                          <a:spcPct val="107000"/>
                        </a:lnSpc>
                        <a:spcAft>
                          <a:spcPts val="800"/>
                        </a:spcAft>
                      </a:pPr>
                      <a:r>
                        <a:rPr lang="de-DE" sz="2400" dirty="0">
                          <a:effectLst/>
                        </a:rPr>
                        <a:t>Supervisor’s responsibility to client can take precedence over their responsibility to supervisee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20853" marR="20853" marT="5302" marB="0"/>
                </a:tc>
                <a:extLst>
                  <a:ext uri="{0D108BD9-81ED-4DB2-BD59-A6C34878D82A}">
                    <a16:rowId xmlns:a16="http://schemas.microsoft.com/office/drawing/2014/main" val="47478654"/>
                  </a:ext>
                </a:extLst>
              </a:tr>
            </a:tbl>
          </a:graphicData>
        </a:graphic>
      </p:graphicFrame>
    </p:spTree>
    <p:extLst>
      <p:ext uri="{BB962C8B-B14F-4D97-AF65-F5344CB8AC3E}">
        <p14:creationId xmlns:p14="http://schemas.microsoft.com/office/powerpoint/2010/main" val="9993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B60DD-9A23-25E1-017A-67513B2810A2}"/>
              </a:ext>
            </a:extLst>
          </p:cNvPr>
          <p:cNvSpPr>
            <a:spLocks noGrp="1"/>
          </p:cNvSpPr>
          <p:nvPr>
            <p:ph type="title"/>
          </p:nvPr>
        </p:nvSpPr>
        <p:spPr/>
        <p:txBody>
          <a:bodyPr>
            <a:normAutofit fontScale="90000"/>
          </a:bodyPr>
          <a:lstStyle/>
          <a:p>
            <a:pPr marR="60325">
              <a:lnSpc>
                <a:spcPct val="107000"/>
              </a:lnSpc>
              <a:spcAft>
                <a:spcPts val="800"/>
              </a:spcAft>
            </a:pPr>
            <a:r>
              <a:rPr lang="en-GB" sz="4400" b="1" dirty="0">
                <a:effectLst/>
                <a:latin typeface="Bookman Old Style" panose="02050604050505020204" pitchFamily="18" charset="0"/>
                <a:ea typeface="Calibri" panose="020F0502020204030204" pitchFamily="34" charset="0"/>
                <a:cs typeface="Times New Roman" panose="02020603050405020304" pitchFamily="18" charset="0"/>
              </a:rPr>
              <a:t>Does supervision increase treatment fidelity?</a:t>
            </a:r>
            <a:br>
              <a:rPr lang="en-GB" sz="5400" dirty="0">
                <a:effectLst/>
                <a:latin typeface="Calibri" panose="020F0502020204030204" pitchFamily="34" charset="0"/>
                <a:ea typeface="Calibri" panose="020F0502020204030204" pitchFamily="34" charset="0"/>
                <a:cs typeface="Times New Roman" panose="02020603050405020304" pitchFamily="18" charset="0"/>
              </a:rPr>
            </a:br>
            <a:br>
              <a:rPr lang="en-GB" sz="5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53AF114B-30EA-9C52-DABF-275DFD3DABFE}"/>
              </a:ext>
            </a:extLst>
          </p:cNvPr>
          <p:cNvSpPr>
            <a:spLocks noGrp="1"/>
          </p:cNvSpPr>
          <p:nvPr>
            <p:ph idx="1"/>
          </p:nvPr>
        </p:nvSpPr>
        <p:spPr>
          <a:xfrm>
            <a:off x="762000" y="2888974"/>
            <a:ext cx="10668000" cy="3215109"/>
          </a:xfrm>
        </p:spPr>
        <p:txBody>
          <a:bodyPr/>
          <a:lstStyle/>
          <a:p>
            <a:pPr marL="342900" lvl="0" indent="-342900">
              <a:lnSpc>
                <a:spcPct val="107000"/>
              </a:lnSpc>
              <a:buFont typeface="Symbol" panose="05050102010706020507" pitchFamily="18" charset="2"/>
              <a:buChar char=""/>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CBT research: If supervision includes</a:t>
            </a:r>
            <a:endParaRPr lang="en-GB"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skill modelling role-play corrective feedback</a:t>
            </a:r>
            <a:endParaRPr lang="en-GB"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Bookman Old Style" panose="02050604050505020204" pitchFamily="18" charset="0"/>
                <a:ea typeface="Calibri" panose="020F0502020204030204" pitchFamily="34" charset="0"/>
                <a:cs typeface="Times New Roman" panose="02020603050405020304" pitchFamily="18" charset="0"/>
              </a:rPr>
              <a:t>then, CBT competence and fidelity is increased (Bearman et al., 2017)</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63853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ebbleVTI">
  <a:themeElements>
    <a:clrScheme name="Blush 3">
      <a:dk1>
        <a:sysClr val="windowText" lastClr="000000"/>
      </a:dk1>
      <a:lt1>
        <a:sysClr val="window" lastClr="FFFFFF"/>
      </a:lt1>
      <a:dk2>
        <a:srgbClr val="B15E4E"/>
      </a:dk2>
      <a:lt2>
        <a:srgbClr val="FFFFFF"/>
      </a:lt2>
      <a:accent1>
        <a:srgbClr val="C5B096"/>
      </a:accent1>
      <a:accent2>
        <a:srgbClr val="ECA855"/>
      </a:accent2>
      <a:accent3>
        <a:srgbClr val="9BBFB0"/>
      </a:accent3>
      <a:accent4>
        <a:srgbClr val="A9AEA7"/>
      </a:accent4>
      <a:accent5>
        <a:srgbClr val="6A787C"/>
      </a:accent5>
      <a:accent6>
        <a:srgbClr val="3B4345"/>
      </a:accent6>
      <a:hlink>
        <a:srgbClr val="ECA855"/>
      </a:hlink>
      <a:folHlink>
        <a:srgbClr val="6A392F"/>
      </a:folHlink>
    </a:clrScheme>
    <a:fontScheme name="Custom 4">
      <a:majorFont>
        <a:latin typeface="Sitka Subheadi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docProps/app.xml><?xml version="1.0" encoding="utf-8"?>
<Properties xmlns="http://schemas.openxmlformats.org/officeDocument/2006/extended-properties" xmlns:vt="http://schemas.openxmlformats.org/officeDocument/2006/docPropsVTypes">
  <Template>Pebble</Template>
  <TotalTime>631</TotalTime>
  <Words>2158</Words>
  <Application>Microsoft Office PowerPoint</Application>
  <PresentationFormat>Widescreen</PresentationFormat>
  <Paragraphs>261</Paragraphs>
  <Slides>39</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39</vt:i4>
      </vt:variant>
    </vt:vector>
  </HeadingPairs>
  <TitlesOfParts>
    <vt:vector size="51" baseType="lpstr">
      <vt:lpstr>Arial</vt:lpstr>
      <vt:lpstr>Arial Black</vt:lpstr>
      <vt:lpstr>Avenir Next LT Pro</vt:lpstr>
      <vt:lpstr>Avenir Next LT Pro Light</vt:lpstr>
      <vt:lpstr>Bookman Old Style</vt:lpstr>
      <vt:lpstr>Calibri</vt:lpstr>
      <vt:lpstr>Courier New</vt:lpstr>
      <vt:lpstr>Sitka Subheading</vt:lpstr>
      <vt:lpstr>Symbol</vt:lpstr>
      <vt:lpstr>Times New Roman</vt:lpstr>
      <vt:lpstr>Wingdings</vt:lpstr>
      <vt:lpstr>PebbleVTI</vt:lpstr>
      <vt:lpstr> EMDR supervision Consultants Day 2022 </vt:lpstr>
      <vt:lpstr>What is clinical supervision?  </vt:lpstr>
      <vt:lpstr>Derek Milne (UK) definition of supervision (‘bones’) </vt:lpstr>
      <vt:lpstr>Joyce Scaife: Clinical supervision (‘flesh’) </vt:lpstr>
      <vt:lpstr>PowerPoint Presentation</vt:lpstr>
      <vt:lpstr>What isn’t clinical supervision?  </vt:lpstr>
      <vt:lpstr>Supervision is not therapy </vt:lpstr>
      <vt:lpstr>PowerPoint Presentation</vt:lpstr>
      <vt:lpstr>Does supervision increase treatment fidelity?  </vt:lpstr>
      <vt:lpstr>Does EMDR supervision increase adherence to Standard Protocol?  </vt:lpstr>
      <vt:lpstr>Does supervision affect therapeutic outcomes for clients?  </vt:lpstr>
      <vt:lpstr>But there are other benefits </vt:lpstr>
      <vt:lpstr>How does EMDR supervision differ from supervision in other therapies?  </vt:lpstr>
      <vt:lpstr>PowerPoint Presentation</vt:lpstr>
      <vt:lpstr>Integrating EMDR with existing models  </vt:lpstr>
      <vt:lpstr>The “Supervision Question” (SQ) </vt:lpstr>
      <vt:lpstr>teaching from the theory </vt:lpstr>
      <vt:lpstr>Models of supervision:  </vt:lpstr>
      <vt:lpstr>Three functions of supervision    ‘the three Es’ </vt:lpstr>
      <vt:lpstr>Seven modes of supervision  </vt:lpstr>
      <vt:lpstr>PowerPoint Presentation</vt:lpstr>
      <vt:lpstr>Four levels of supervision    </vt:lpstr>
      <vt:lpstr>Level 1. Dependency stage    </vt:lpstr>
      <vt:lpstr>Level 2. Dependency-autonomy   </vt:lpstr>
      <vt:lpstr>Level 3. Conditional dependency   </vt:lpstr>
      <vt:lpstr>Level 4. Master professional   </vt:lpstr>
      <vt:lpstr>Using functions, modes and levels in a supervision session  </vt:lpstr>
      <vt:lpstr>When things go wrong in supervision  </vt:lpstr>
      <vt:lpstr>3 kinds of rupture    </vt:lpstr>
      <vt:lpstr>we all feel exposed in supervision  </vt:lpstr>
      <vt:lpstr>if you feel things are not satisfactory in supervision   </vt:lpstr>
      <vt:lpstr>Group supervision</vt:lpstr>
      <vt:lpstr>PowerPoint Presentation</vt:lpstr>
      <vt:lpstr>Contracting      </vt:lpstr>
      <vt:lpstr>Agenda setting</vt:lpstr>
      <vt:lpstr>Robin’s group supervision protocol</vt:lpstr>
      <vt:lpstr>PowerPoint Presentation</vt:lpstr>
      <vt:lpstr>PowerPoint Presentation</vt:lpstr>
      <vt:lpstr>Vielen danke!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Logie</dc:creator>
  <cp:lastModifiedBy>Jane Logie</cp:lastModifiedBy>
  <cp:revision>15</cp:revision>
  <dcterms:created xsi:type="dcterms:W3CDTF">2022-05-04T14:15:51Z</dcterms:created>
  <dcterms:modified xsi:type="dcterms:W3CDTF">2022-11-08T12:00:24Z</dcterms:modified>
</cp:coreProperties>
</file>