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9" r:id="rId2"/>
    <p:sldId id="291" r:id="rId3"/>
    <p:sldId id="292" r:id="rId4"/>
    <p:sldId id="293" r:id="rId5"/>
    <p:sldId id="302" r:id="rId6"/>
    <p:sldId id="294" r:id="rId7"/>
    <p:sldId id="306" r:id="rId8"/>
    <p:sldId id="295" r:id="rId9"/>
    <p:sldId id="296" r:id="rId10"/>
    <p:sldId id="307" r:id="rId11"/>
    <p:sldId id="297" r:id="rId12"/>
    <p:sldId id="298" r:id="rId13"/>
    <p:sldId id="299" r:id="rId14"/>
    <p:sldId id="301" r:id="rId15"/>
    <p:sldId id="300" r:id="rId16"/>
    <p:sldId id="269" r:id="rId17"/>
    <p:sldId id="303" r:id="rId18"/>
    <p:sldId id="308" r:id="rId19"/>
    <p:sldId id="305" r:id="rId20"/>
  </p:sldIdLst>
  <p:sldSz cx="9144000" cy="6858000" type="screen4x3"/>
  <p:notesSz cx="6889750"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ost Title Page" id="{BC7D5E6E-5262-1547-97DE-D83D0CC85244}">
          <p14:sldIdLst>
            <p14:sldId id="259"/>
            <p14:sldId id="291"/>
            <p14:sldId id="292"/>
            <p14:sldId id="293"/>
            <p14:sldId id="302"/>
            <p14:sldId id="294"/>
            <p14:sldId id="306"/>
            <p14:sldId id="295"/>
            <p14:sldId id="296"/>
            <p14:sldId id="307"/>
            <p14:sldId id="297"/>
            <p14:sldId id="298"/>
            <p14:sldId id="299"/>
            <p14:sldId id="301"/>
            <p14:sldId id="300"/>
            <p14:sldId id="269"/>
            <p14:sldId id="303"/>
            <p14:sldId id="308"/>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A7FF"/>
    <a:srgbClr val="182B73"/>
    <a:srgbClr val="27509C"/>
    <a:srgbClr val="193785"/>
    <a:srgbClr val="57ADEE"/>
    <a:srgbClr val="1CE5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7" autoAdjust="0"/>
    <p:restoredTop sz="86481" autoAdjust="0"/>
  </p:normalViewPr>
  <p:slideViewPr>
    <p:cSldViewPr snapToGrid="0" snapToObjects="1">
      <p:cViewPr varScale="1">
        <p:scale>
          <a:sx n="69" d="100"/>
          <a:sy n="69" d="100"/>
        </p:scale>
        <p:origin x="72" y="162"/>
      </p:cViewPr>
      <p:guideLst>
        <p:guide orient="horz" pos="2160"/>
        <p:guide pos="2880"/>
      </p:guideLst>
    </p:cSldViewPr>
  </p:slideViewPr>
  <p:outlineViewPr>
    <p:cViewPr>
      <p:scale>
        <a:sx n="33" d="100"/>
        <a:sy n="33" d="100"/>
      </p:scale>
      <p:origin x="0" y="-5622"/>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65" d="100"/>
          <a:sy n="65" d="100"/>
        </p:scale>
        <p:origin x="265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0936"/>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2597" y="0"/>
            <a:ext cx="2985558" cy="500936"/>
          </a:xfrm>
          <a:prstGeom prst="rect">
            <a:avLst/>
          </a:prstGeom>
        </p:spPr>
        <p:txBody>
          <a:bodyPr vert="horz" lIns="96616" tIns="48308" rIns="96616" bIns="48308" rtlCol="0"/>
          <a:lstStyle>
            <a:lvl1pPr algn="r">
              <a:defRPr sz="1300"/>
            </a:lvl1pPr>
          </a:lstStyle>
          <a:p>
            <a:fld id="{D2F93965-C16F-CB48-B870-627E0F908AB8}" type="datetimeFigureOut">
              <a:rPr lang="en-US" smtClean="0"/>
              <a:t>11/10/2022</a:t>
            </a:fld>
            <a:endParaRPr lang="en-US"/>
          </a:p>
        </p:txBody>
      </p:sp>
      <p:sp>
        <p:nvSpPr>
          <p:cNvPr id="4" name="Slide Image Placehold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975" y="4758889"/>
            <a:ext cx="5511800" cy="4508421"/>
          </a:xfrm>
          <a:prstGeom prst="rect">
            <a:avLst/>
          </a:prstGeom>
        </p:spPr>
        <p:txBody>
          <a:bodyPr vert="horz" lIns="96616" tIns="48308" rIns="96616" bIns="48308"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8"/>
            <a:ext cx="2985558" cy="500936"/>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2597" y="9516038"/>
            <a:ext cx="2985558" cy="500936"/>
          </a:xfrm>
          <a:prstGeom prst="rect">
            <a:avLst/>
          </a:prstGeom>
        </p:spPr>
        <p:txBody>
          <a:bodyPr vert="horz" lIns="96616" tIns="48308" rIns="96616" bIns="48308" rtlCol="0" anchor="b"/>
          <a:lstStyle>
            <a:lvl1pPr algn="r">
              <a:defRPr sz="1300"/>
            </a:lvl1pPr>
          </a:lstStyle>
          <a:p>
            <a:fld id="{78D39B0D-4BA9-EE4E-A698-02AFD061C58E}" type="slidenum">
              <a:rPr lang="en-US" smtClean="0"/>
              <a:t>‹#›</a:t>
            </a:fld>
            <a:endParaRPr lang="en-US"/>
          </a:p>
        </p:txBody>
      </p:sp>
    </p:spTree>
    <p:extLst>
      <p:ext uri="{BB962C8B-B14F-4D97-AF65-F5344CB8AC3E}">
        <p14:creationId xmlns:p14="http://schemas.microsoft.com/office/powerpoint/2010/main" val="30453428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D39B0D-4BA9-EE4E-A698-02AFD061C58E}" type="slidenum">
              <a:rPr lang="en-US" smtClean="0"/>
              <a:t>1</a:t>
            </a:fld>
            <a:endParaRPr lang="en-US"/>
          </a:p>
        </p:txBody>
      </p:sp>
    </p:spTree>
    <p:extLst>
      <p:ext uri="{BB962C8B-B14F-4D97-AF65-F5344CB8AC3E}">
        <p14:creationId xmlns:p14="http://schemas.microsoft.com/office/powerpoint/2010/main" val="91499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100" dirty="0"/>
          </a:p>
        </p:txBody>
      </p:sp>
      <p:sp>
        <p:nvSpPr>
          <p:cNvPr id="4" name="Slide Number Placeholder 3"/>
          <p:cNvSpPr>
            <a:spLocks noGrp="1"/>
          </p:cNvSpPr>
          <p:nvPr>
            <p:ph type="sldNum" sz="quarter" idx="10"/>
          </p:nvPr>
        </p:nvSpPr>
        <p:spPr/>
        <p:txBody>
          <a:bodyPr/>
          <a:lstStyle/>
          <a:p>
            <a:fld id="{1435D6FF-2E1E-43A0-9C60-E2098987EB54}" type="slidenum">
              <a:rPr lang="en-GB" smtClean="0"/>
              <a:t>11</a:t>
            </a:fld>
            <a:endParaRPr lang="en-GB"/>
          </a:p>
        </p:txBody>
      </p:sp>
    </p:spTree>
    <p:extLst>
      <p:ext uri="{BB962C8B-B14F-4D97-AF65-F5344CB8AC3E}">
        <p14:creationId xmlns:p14="http://schemas.microsoft.com/office/powerpoint/2010/main" val="4191765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96409" y="4855844"/>
            <a:ext cx="5511800" cy="4508421"/>
          </a:xfrm>
        </p:spPr>
        <p:txBody>
          <a:bodyPr/>
          <a:lstStyle/>
          <a:p>
            <a:endParaRPr lang="en-GB" sz="2100" dirty="0"/>
          </a:p>
        </p:txBody>
      </p:sp>
      <p:sp>
        <p:nvSpPr>
          <p:cNvPr id="4" name="Slide Number Placeholder 3"/>
          <p:cNvSpPr>
            <a:spLocks noGrp="1"/>
          </p:cNvSpPr>
          <p:nvPr>
            <p:ph type="sldNum" sz="quarter" idx="10"/>
          </p:nvPr>
        </p:nvSpPr>
        <p:spPr/>
        <p:txBody>
          <a:bodyPr/>
          <a:lstStyle/>
          <a:p>
            <a:fld id="{1435D6FF-2E1E-43A0-9C60-E2098987EB54}" type="slidenum">
              <a:rPr lang="en-GB" smtClean="0"/>
              <a:t>12</a:t>
            </a:fld>
            <a:endParaRPr lang="en-GB"/>
          </a:p>
        </p:txBody>
      </p:sp>
    </p:spTree>
    <p:extLst>
      <p:ext uri="{BB962C8B-B14F-4D97-AF65-F5344CB8AC3E}">
        <p14:creationId xmlns:p14="http://schemas.microsoft.com/office/powerpoint/2010/main" val="34234024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77628" y="4508421"/>
            <a:ext cx="5511800" cy="4508421"/>
          </a:xfrm>
        </p:spPr>
        <p:txBody>
          <a:bodyPr/>
          <a:lstStyle/>
          <a:p>
            <a:r>
              <a:rPr lang="en-GB" sz="1700" dirty="0"/>
              <a:t> </a:t>
            </a:r>
          </a:p>
        </p:txBody>
      </p:sp>
      <p:sp>
        <p:nvSpPr>
          <p:cNvPr id="4" name="Slide Number Placeholder 3"/>
          <p:cNvSpPr>
            <a:spLocks noGrp="1"/>
          </p:cNvSpPr>
          <p:nvPr>
            <p:ph type="sldNum" sz="quarter" idx="10"/>
          </p:nvPr>
        </p:nvSpPr>
        <p:spPr/>
        <p:txBody>
          <a:bodyPr/>
          <a:lstStyle/>
          <a:p>
            <a:fld id="{1435D6FF-2E1E-43A0-9C60-E2098987EB54}" type="slidenum">
              <a:rPr lang="en-GB" smtClean="0"/>
              <a:t>13</a:t>
            </a:fld>
            <a:endParaRPr lang="en-GB" dirty="0"/>
          </a:p>
        </p:txBody>
      </p:sp>
    </p:spTree>
    <p:extLst>
      <p:ext uri="{BB962C8B-B14F-4D97-AF65-F5344CB8AC3E}">
        <p14:creationId xmlns:p14="http://schemas.microsoft.com/office/powerpoint/2010/main" val="1566096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700" dirty="0"/>
          </a:p>
        </p:txBody>
      </p:sp>
      <p:sp>
        <p:nvSpPr>
          <p:cNvPr id="4" name="Slide Number Placeholder 3"/>
          <p:cNvSpPr>
            <a:spLocks noGrp="1"/>
          </p:cNvSpPr>
          <p:nvPr>
            <p:ph type="sldNum" sz="quarter" idx="5"/>
          </p:nvPr>
        </p:nvSpPr>
        <p:spPr/>
        <p:txBody>
          <a:bodyPr/>
          <a:lstStyle/>
          <a:p>
            <a:fld id="{78D39B0D-4BA9-EE4E-A698-02AFD061C58E}" type="slidenum">
              <a:rPr lang="en-US" smtClean="0"/>
              <a:t>14</a:t>
            </a:fld>
            <a:endParaRPr lang="en-US"/>
          </a:p>
        </p:txBody>
      </p:sp>
    </p:spTree>
    <p:extLst>
      <p:ext uri="{BB962C8B-B14F-4D97-AF65-F5344CB8AC3E}">
        <p14:creationId xmlns:p14="http://schemas.microsoft.com/office/powerpoint/2010/main" val="3004616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100" dirty="0"/>
          </a:p>
          <a:p>
            <a:r>
              <a:rPr lang="en-GB" sz="2100" dirty="0"/>
              <a:t>I understand that when applying for accreditation you may choose which to use.</a:t>
            </a:r>
          </a:p>
          <a:p>
            <a:r>
              <a:rPr lang="en-GB" sz="2100" dirty="0"/>
              <a:t>DF presentation</a:t>
            </a:r>
          </a:p>
        </p:txBody>
      </p:sp>
      <p:sp>
        <p:nvSpPr>
          <p:cNvPr id="4" name="Slide Number Placeholder 3"/>
          <p:cNvSpPr>
            <a:spLocks noGrp="1"/>
          </p:cNvSpPr>
          <p:nvPr>
            <p:ph type="sldNum" sz="quarter" idx="10"/>
          </p:nvPr>
        </p:nvSpPr>
        <p:spPr/>
        <p:txBody>
          <a:bodyPr/>
          <a:lstStyle/>
          <a:p>
            <a:fld id="{1435D6FF-2E1E-43A0-9C60-E2098987EB54}" type="slidenum">
              <a:rPr lang="en-GB" smtClean="0"/>
              <a:t>15</a:t>
            </a:fld>
            <a:endParaRPr lang="en-GB"/>
          </a:p>
        </p:txBody>
      </p:sp>
    </p:spTree>
    <p:extLst>
      <p:ext uri="{BB962C8B-B14F-4D97-AF65-F5344CB8AC3E}">
        <p14:creationId xmlns:p14="http://schemas.microsoft.com/office/powerpoint/2010/main" val="2080099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100" dirty="0"/>
          </a:p>
          <a:p>
            <a:endParaRPr lang="en-GB" sz="2100" dirty="0"/>
          </a:p>
          <a:p>
            <a:endParaRPr lang="en-GB" sz="2100" dirty="0"/>
          </a:p>
        </p:txBody>
      </p:sp>
      <p:sp>
        <p:nvSpPr>
          <p:cNvPr id="4" name="Slide Number Placeholder 3"/>
          <p:cNvSpPr>
            <a:spLocks noGrp="1"/>
          </p:cNvSpPr>
          <p:nvPr>
            <p:ph type="sldNum" sz="quarter" idx="10"/>
          </p:nvPr>
        </p:nvSpPr>
        <p:spPr/>
        <p:txBody>
          <a:bodyPr/>
          <a:lstStyle/>
          <a:p>
            <a:fld id="{1435D6FF-2E1E-43A0-9C60-E2098987EB54}" type="slidenum">
              <a:rPr lang="en-GB" smtClean="0"/>
              <a:t>16</a:t>
            </a:fld>
            <a:endParaRPr lang="en-GB"/>
          </a:p>
        </p:txBody>
      </p:sp>
    </p:spTree>
    <p:extLst>
      <p:ext uri="{BB962C8B-B14F-4D97-AF65-F5344CB8AC3E}">
        <p14:creationId xmlns:p14="http://schemas.microsoft.com/office/powerpoint/2010/main" val="3696422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900" dirty="0"/>
          </a:p>
        </p:txBody>
      </p:sp>
      <p:sp>
        <p:nvSpPr>
          <p:cNvPr id="4" name="Slide Number Placeholder 3"/>
          <p:cNvSpPr>
            <a:spLocks noGrp="1"/>
          </p:cNvSpPr>
          <p:nvPr>
            <p:ph type="sldNum" sz="quarter" idx="10"/>
          </p:nvPr>
        </p:nvSpPr>
        <p:spPr/>
        <p:txBody>
          <a:bodyPr/>
          <a:lstStyle/>
          <a:p>
            <a:fld id="{1435D6FF-2E1E-43A0-9C60-E2098987EB54}" type="slidenum">
              <a:rPr lang="en-GB" smtClean="0"/>
              <a:t>2</a:t>
            </a:fld>
            <a:endParaRPr lang="en-GB"/>
          </a:p>
        </p:txBody>
      </p:sp>
    </p:spTree>
    <p:extLst>
      <p:ext uri="{BB962C8B-B14F-4D97-AF65-F5344CB8AC3E}">
        <p14:creationId xmlns:p14="http://schemas.microsoft.com/office/powerpoint/2010/main" val="2477126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sz="2100" dirty="0"/>
              <a:t> </a:t>
            </a:r>
            <a:endParaRPr lang="en-GB" dirty="0"/>
          </a:p>
        </p:txBody>
      </p:sp>
      <p:sp>
        <p:nvSpPr>
          <p:cNvPr id="4" name="Slide Number Placeholder 3"/>
          <p:cNvSpPr>
            <a:spLocks noGrp="1"/>
          </p:cNvSpPr>
          <p:nvPr>
            <p:ph type="sldNum" sz="quarter" idx="10"/>
          </p:nvPr>
        </p:nvSpPr>
        <p:spPr>
          <a:xfrm>
            <a:off x="3444875" y="10350346"/>
            <a:ext cx="2985558" cy="546746"/>
          </a:xfrm>
        </p:spPr>
        <p:txBody>
          <a:bodyPr/>
          <a:lstStyle/>
          <a:p>
            <a:fld id="{1435D6FF-2E1E-43A0-9C60-E2098987EB54}" type="slidenum">
              <a:rPr lang="en-GB" smtClean="0"/>
              <a:t>3</a:t>
            </a:fld>
            <a:endParaRPr lang="en-GB" dirty="0"/>
          </a:p>
        </p:txBody>
      </p:sp>
    </p:spTree>
    <p:extLst>
      <p:ext uri="{BB962C8B-B14F-4D97-AF65-F5344CB8AC3E}">
        <p14:creationId xmlns:p14="http://schemas.microsoft.com/office/powerpoint/2010/main" val="2062768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700" dirty="0"/>
          </a:p>
        </p:txBody>
      </p:sp>
      <p:sp>
        <p:nvSpPr>
          <p:cNvPr id="4" name="Slide Number Placeholder 3"/>
          <p:cNvSpPr>
            <a:spLocks noGrp="1"/>
          </p:cNvSpPr>
          <p:nvPr>
            <p:ph type="sldNum" sz="quarter" idx="10"/>
          </p:nvPr>
        </p:nvSpPr>
        <p:spPr/>
        <p:txBody>
          <a:bodyPr/>
          <a:lstStyle/>
          <a:p>
            <a:fld id="{1435D6FF-2E1E-43A0-9C60-E2098987EB54}" type="slidenum">
              <a:rPr lang="en-GB" smtClean="0"/>
              <a:t>4</a:t>
            </a:fld>
            <a:endParaRPr lang="en-GB"/>
          </a:p>
        </p:txBody>
      </p:sp>
    </p:spTree>
    <p:extLst>
      <p:ext uri="{BB962C8B-B14F-4D97-AF65-F5344CB8AC3E}">
        <p14:creationId xmlns:p14="http://schemas.microsoft.com/office/powerpoint/2010/main" val="1514469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500" dirty="0"/>
              <a:t>Registered with one of the professional bodies accepted for training</a:t>
            </a:r>
          </a:p>
          <a:p>
            <a:r>
              <a:rPr lang="en-GB" sz="2500" dirty="0"/>
              <a:t>Trained by an EMDR Europe accredited trainer</a:t>
            </a:r>
          </a:p>
        </p:txBody>
      </p:sp>
      <p:sp>
        <p:nvSpPr>
          <p:cNvPr id="4" name="Slide Number Placeholder 3"/>
          <p:cNvSpPr>
            <a:spLocks noGrp="1"/>
          </p:cNvSpPr>
          <p:nvPr>
            <p:ph type="sldNum" sz="quarter" idx="5"/>
          </p:nvPr>
        </p:nvSpPr>
        <p:spPr/>
        <p:txBody>
          <a:bodyPr/>
          <a:lstStyle/>
          <a:p>
            <a:fld id="{78D39B0D-4BA9-EE4E-A698-02AFD061C58E}" type="slidenum">
              <a:rPr lang="en-US" smtClean="0"/>
              <a:t>5</a:t>
            </a:fld>
            <a:endParaRPr lang="en-US"/>
          </a:p>
        </p:txBody>
      </p:sp>
    </p:spTree>
    <p:extLst>
      <p:ext uri="{BB962C8B-B14F-4D97-AF65-F5344CB8AC3E}">
        <p14:creationId xmlns:p14="http://schemas.microsoft.com/office/powerpoint/2010/main" val="953902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100" dirty="0"/>
          </a:p>
        </p:txBody>
      </p:sp>
      <p:sp>
        <p:nvSpPr>
          <p:cNvPr id="4" name="Slide Number Placeholder 3"/>
          <p:cNvSpPr>
            <a:spLocks noGrp="1"/>
          </p:cNvSpPr>
          <p:nvPr>
            <p:ph type="sldNum" sz="quarter" idx="10"/>
          </p:nvPr>
        </p:nvSpPr>
        <p:spPr/>
        <p:txBody>
          <a:bodyPr/>
          <a:lstStyle/>
          <a:p>
            <a:fld id="{1435D6FF-2E1E-43A0-9C60-E2098987EB54}" type="slidenum">
              <a:rPr lang="en-GB" smtClean="0"/>
              <a:t>6</a:t>
            </a:fld>
            <a:endParaRPr lang="en-GB"/>
          </a:p>
        </p:txBody>
      </p:sp>
    </p:spTree>
    <p:extLst>
      <p:ext uri="{BB962C8B-B14F-4D97-AF65-F5344CB8AC3E}">
        <p14:creationId xmlns:p14="http://schemas.microsoft.com/office/powerpoint/2010/main" val="1246613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D39B0D-4BA9-EE4E-A698-02AFD061C58E}" type="slidenum">
              <a:rPr lang="en-US" smtClean="0"/>
              <a:t>7</a:t>
            </a:fld>
            <a:endParaRPr lang="en-US"/>
          </a:p>
        </p:txBody>
      </p:sp>
    </p:spTree>
    <p:extLst>
      <p:ext uri="{BB962C8B-B14F-4D97-AF65-F5344CB8AC3E}">
        <p14:creationId xmlns:p14="http://schemas.microsoft.com/office/powerpoint/2010/main" val="2071096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Supervision by a consultant in training may be counted if the consultant supervising the consultant in training completes the comp doc </a:t>
            </a:r>
          </a:p>
        </p:txBody>
      </p:sp>
      <p:sp>
        <p:nvSpPr>
          <p:cNvPr id="4" name="Slide Number Placeholder 3"/>
          <p:cNvSpPr>
            <a:spLocks noGrp="1"/>
          </p:cNvSpPr>
          <p:nvPr>
            <p:ph type="sldNum" sz="quarter" idx="10"/>
          </p:nvPr>
        </p:nvSpPr>
        <p:spPr/>
        <p:txBody>
          <a:bodyPr/>
          <a:lstStyle/>
          <a:p>
            <a:fld id="{1435D6FF-2E1E-43A0-9C60-E2098987EB54}" type="slidenum">
              <a:rPr lang="en-GB" smtClean="0"/>
              <a:t>8</a:t>
            </a:fld>
            <a:endParaRPr lang="en-GB"/>
          </a:p>
        </p:txBody>
      </p:sp>
    </p:spTree>
    <p:extLst>
      <p:ext uri="{BB962C8B-B14F-4D97-AF65-F5344CB8AC3E}">
        <p14:creationId xmlns:p14="http://schemas.microsoft.com/office/powerpoint/2010/main" val="2950128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aware of the limitations and frustrations of the docs as they exist at the moment. We have been working to digitise the docs. The </a:t>
            </a:r>
            <a:r>
              <a:rPr lang="en-GB" dirty="0" err="1"/>
              <a:t>practitoner</a:t>
            </a:r>
            <a:r>
              <a:rPr lang="en-GB" dirty="0"/>
              <a:t> doc is almost ready. Once finalised the other docs will be digitised also</a:t>
            </a:r>
          </a:p>
          <a:p>
            <a:endParaRPr lang="en-GB" dirty="0"/>
          </a:p>
          <a:p>
            <a:endParaRPr lang="en-GB" dirty="0"/>
          </a:p>
          <a:p>
            <a:r>
              <a:rPr lang="en-GB" dirty="0"/>
              <a:t> If your </a:t>
            </a:r>
            <a:r>
              <a:rPr lang="en-GB" dirty="0" err="1"/>
              <a:t>supervsee</a:t>
            </a:r>
            <a:r>
              <a:rPr lang="en-GB" dirty="0"/>
              <a:t> changes consultant please ensure you provide a reference for the clients  you have supervised </a:t>
            </a:r>
          </a:p>
        </p:txBody>
      </p:sp>
      <p:sp>
        <p:nvSpPr>
          <p:cNvPr id="4" name="Slide Number Placeholder 3"/>
          <p:cNvSpPr>
            <a:spLocks noGrp="1"/>
          </p:cNvSpPr>
          <p:nvPr>
            <p:ph type="sldNum" sz="quarter" idx="10"/>
          </p:nvPr>
        </p:nvSpPr>
        <p:spPr/>
        <p:txBody>
          <a:bodyPr/>
          <a:lstStyle/>
          <a:p>
            <a:fld id="{1435D6FF-2E1E-43A0-9C60-E2098987EB54}" type="slidenum">
              <a:rPr lang="en-GB" smtClean="0"/>
              <a:t>9</a:t>
            </a:fld>
            <a:endParaRPr lang="en-GB"/>
          </a:p>
        </p:txBody>
      </p:sp>
    </p:spTree>
    <p:extLst>
      <p:ext uri="{BB962C8B-B14F-4D97-AF65-F5344CB8AC3E}">
        <p14:creationId xmlns:p14="http://schemas.microsoft.com/office/powerpoint/2010/main" val="302193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08738A4-4F5A-0E4F-A1FF-167AB25C02E4}"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1857628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08738A4-4F5A-0E4F-A1FF-167AB25C02E4}"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273459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08738A4-4F5A-0E4F-A1FF-167AB25C02E4}"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248639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08738A4-4F5A-0E4F-A1FF-167AB25C02E4}"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336309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08738A4-4F5A-0E4F-A1FF-167AB25C02E4}"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7651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08738A4-4F5A-0E4F-A1FF-167AB25C02E4}"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68470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08738A4-4F5A-0E4F-A1FF-167AB25C02E4}" type="datetimeFigureOut">
              <a:rPr lang="en-US" smtClean="0"/>
              <a:t>11/10/2022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390367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08738A4-4F5A-0E4F-A1FF-167AB25C02E4}"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541836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738A4-4F5A-0E4F-A1FF-167AB25C02E4}" type="datetimeFigureOut">
              <a:rPr lang="en-US" smtClean="0"/>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18973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08738A4-4F5A-0E4F-A1FF-167AB25C02E4}"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34188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08738A4-4F5A-0E4F-A1FF-167AB25C02E4}"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EF21E0-6F9B-4646-9D2D-B1F585E12C61}" type="slidenum">
              <a:rPr lang="en-US" smtClean="0"/>
              <a:t>‹#›</a:t>
            </a:fld>
            <a:endParaRPr lang="en-US"/>
          </a:p>
        </p:txBody>
      </p:sp>
    </p:spTree>
    <p:extLst>
      <p:ext uri="{BB962C8B-B14F-4D97-AF65-F5344CB8AC3E}">
        <p14:creationId xmlns:p14="http://schemas.microsoft.com/office/powerpoint/2010/main" val="1908052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738A4-4F5A-0E4F-A1FF-167AB25C02E4}" type="datetimeFigureOut">
              <a:rPr lang="en-US" smtClean="0"/>
              <a:t>11/10/2022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EF21E0-6F9B-4646-9D2D-B1F585E12C61}" type="slidenum">
              <a:rPr lang="en-US" smtClean="0"/>
              <a:t>‹#›</a:t>
            </a:fld>
            <a:endParaRPr lang="en-US"/>
          </a:p>
        </p:txBody>
      </p:sp>
    </p:spTree>
    <p:extLst>
      <p:ext uri="{BB962C8B-B14F-4D97-AF65-F5344CB8AC3E}">
        <p14:creationId xmlns:p14="http://schemas.microsoft.com/office/powerpoint/2010/main" val="3848040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325" y="333965"/>
            <a:ext cx="6994231" cy="2690519"/>
          </a:xfrm>
        </p:spPr>
        <p:txBody>
          <a:bodyPr>
            <a:normAutofit/>
          </a:bodyPr>
          <a:lstStyle/>
          <a:p>
            <a:br>
              <a:rPr lang="en-GB" dirty="0">
                <a:cs typeface="Arial"/>
              </a:rPr>
            </a:br>
            <a:br>
              <a:rPr lang="en-GB" sz="2400" dirty="0">
                <a:solidFill>
                  <a:srgbClr val="17375E"/>
                </a:solidFill>
                <a:cs typeface="Arial"/>
              </a:rPr>
            </a:br>
            <a:endParaRPr lang="en-US" dirty="0">
              <a:solidFill>
                <a:srgbClr val="17375E"/>
              </a:solidFill>
            </a:endParaRPr>
          </a:p>
        </p:txBody>
      </p:sp>
      <p:sp>
        <p:nvSpPr>
          <p:cNvPr id="4" name="Text Placeholder 3"/>
          <p:cNvSpPr>
            <a:spLocks noGrp="1"/>
          </p:cNvSpPr>
          <p:nvPr>
            <p:ph type="body" sz="half" idx="2"/>
          </p:nvPr>
        </p:nvSpPr>
        <p:spPr>
          <a:xfrm>
            <a:off x="569325" y="1570096"/>
            <a:ext cx="8148886" cy="2116668"/>
          </a:xfrm>
        </p:spPr>
        <p:txBody>
          <a:bodyPr>
            <a:noAutofit/>
          </a:bodyPr>
          <a:lstStyle/>
          <a:p>
            <a:pPr algn="ctr"/>
            <a:r>
              <a:rPr lang="en-US" sz="4800" b="1" dirty="0">
                <a:solidFill>
                  <a:schemeClr val="tx2">
                    <a:lumMod val="60000"/>
                    <a:lumOff val="40000"/>
                  </a:schemeClr>
                </a:solidFill>
                <a:latin typeface="Calibri Light"/>
                <a:cs typeface="Calibri Light"/>
              </a:rPr>
              <a:t>EMDR Consultants Day </a:t>
            </a:r>
            <a:endParaRPr lang="en-US" sz="3600" b="1" dirty="0">
              <a:solidFill>
                <a:schemeClr val="tx2">
                  <a:lumMod val="60000"/>
                  <a:lumOff val="40000"/>
                </a:schemeClr>
              </a:solidFill>
              <a:latin typeface="Calibri Light"/>
              <a:cs typeface="Calibri Light"/>
            </a:endParaRPr>
          </a:p>
          <a:p>
            <a:pPr algn="ctr"/>
            <a:r>
              <a:rPr lang="en-US" sz="3600" b="1" dirty="0">
                <a:solidFill>
                  <a:schemeClr val="tx2">
                    <a:lumMod val="60000"/>
                    <a:lumOff val="40000"/>
                  </a:schemeClr>
                </a:solidFill>
                <a:latin typeface="Calibri Light"/>
                <a:cs typeface="Calibri Light"/>
              </a:rPr>
              <a:t>12</a:t>
            </a:r>
            <a:r>
              <a:rPr lang="en-US" sz="3600" b="1" baseline="30000" dirty="0">
                <a:solidFill>
                  <a:schemeClr val="tx2">
                    <a:lumMod val="60000"/>
                    <a:lumOff val="40000"/>
                  </a:schemeClr>
                </a:solidFill>
                <a:latin typeface="Calibri Light"/>
                <a:cs typeface="Calibri Light"/>
              </a:rPr>
              <a:t>th</a:t>
            </a:r>
            <a:r>
              <a:rPr lang="en-US" sz="3600" b="1" dirty="0">
                <a:solidFill>
                  <a:schemeClr val="tx2">
                    <a:lumMod val="60000"/>
                    <a:lumOff val="40000"/>
                  </a:schemeClr>
                </a:solidFill>
                <a:latin typeface="Calibri Light"/>
                <a:cs typeface="Calibri Light"/>
              </a:rPr>
              <a:t>November  2022</a:t>
            </a:r>
          </a:p>
          <a:p>
            <a:pPr algn="ctr"/>
            <a:endParaRPr lang="en-US" sz="3600" b="1" dirty="0">
              <a:solidFill>
                <a:schemeClr val="tx2">
                  <a:lumMod val="60000"/>
                  <a:lumOff val="40000"/>
                </a:schemeClr>
              </a:solidFill>
              <a:latin typeface="Calibri Light"/>
              <a:cs typeface="Calibri Light"/>
            </a:endParaRPr>
          </a:p>
          <a:p>
            <a:pPr algn="ctr"/>
            <a:r>
              <a:rPr lang="en-US" sz="2400" dirty="0">
                <a:solidFill>
                  <a:schemeClr val="tx2">
                    <a:lumMod val="60000"/>
                    <a:lumOff val="40000"/>
                  </a:schemeClr>
                </a:solidFill>
                <a:latin typeface="+mj-lt"/>
                <a:cs typeface="Calibri Light"/>
              </a:rPr>
              <a:t>EMDR UK Accreditation Committee &amp; Trauma Aid UK  </a:t>
            </a:r>
          </a:p>
        </p:txBody>
      </p:sp>
      <p:sp>
        <p:nvSpPr>
          <p:cNvPr id="27" name="Rectangle 26"/>
          <p:cNvSpPr/>
          <p:nvPr/>
        </p:nvSpPr>
        <p:spPr>
          <a:xfrm>
            <a:off x="569325" y="0"/>
            <a:ext cx="4816592" cy="536222"/>
          </a:xfrm>
          <a:prstGeom prst="rect">
            <a:avLst/>
          </a:prstGeom>
          <a:gradFill flip="none" rotWithShape="1">
            <a:gsLst>
              <a:gs pos="0">
                <a:srgbClr val="182B73"/>
              </a:gs>
              <a:gs pos="100000">
                <a:srgbClr val="3EA7FF"/>
              </a:gs>
            </a:gsLst>
            <a:lin ang="0" scaled="1"/>
            <a:tileRect/>
          </a:gradFill>
          <a:ln w="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27509C"/>
              </a:solidFill>
            </a:endParaRPr>
          </a:p>
        </p:txBody>
      </p:sp>
      <p:pic>
        <p:nvPicPr>
          <p:cNvPr id="3" name="Picture 2" descr="EMDR BANNER 02.png">
            <a:extLst>
              <a:ext uri="{FF2B5EF4-FFF2-40B4-BE49-F238E27FC236}">
                <a16:creationId xmlns:a16="http://schemas.microsoft.com/office/drawing/2014/main" id="{E83406E2-F5B3-CF3B-5218-AE3290EF4C5E}"/>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80554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CC2C4-9699-B412-53DB-30CA3DC2E31A}"/>
              </a:ext>
            </a:extLst>
          </p:cNvPr>
          <p:cNvSpPr>
            <a:spLocks noGrp="1"/>
          </p:cNvSpPr>
          <p:nvPr>
            <p:ph type="title"/>
          </p:nvPr>
        </p:nvSpPr>
        <p:spPr/>
        <p:txBody>
          <a:bodyPr>
            <a:normAutofit fontScale="90000"/>
          </a:bodyPr>
          <a:lstStyle/>
          <a:p>
            <a:r>
              <a:rPr lang="en-GB" dirty="0"/>
              <a:t>Completing the Competency Framework Documents. 3</a:t>
            </a:r>
          </a:p>
        </p:txBody>
      </p:sp>
      <p:sp>
        <p:nvSpPr>
          <p:cNvPr id="3" name="Content Placeholder 2">
            <a:extLst>
              <a:ext uri="{FF2B5EF4-FFF2-40B4-BE49-F238E27FC236}">
                <a16:creationId xmlns:a16="http://schemas.microsoft.com/office/drawing/2014/main" id="{85B43B1B-92A5-AD03-2D5C-21607F4F66E8}"/>
              </a:ext>
            </a:extLst>
          </p:cNvPr>
          <p:cNvSpPr>
            <a:spLocks noGrp="1"/>
          </p:cNvSpPr>
          <p:nvPr>
            <p:ph idx="1"/>
          </p:nvPr>
        </p:nvSpPr>
        <p:spPr/>
        <p:txBody>
          <a:bodyPr>
            <a:normAutofit/>
          </a:bodyPr>
          <a:lstStyle/>
          <a:p>
            <a:endParaRPr lang="en-GB" sz="2000" dirty="0">
              <a:effectLst>
                <a:outerShdw blurRad="38100" dist="38100" dir="2700000" algn="tl">
                  <a:srgbClr val="000000">
                    <a:alpha val="43137"/>
                  </a:srgbClr>
                </a:outerShdw>
              </a:effectLst>
              <a:latin typeface="+mj-lt"/>
            </a:endParaRPr>
          </a:p>
          <a:p>
            <a:r>
              <a:rPr lang="en-GB" sz="2000" dirty="0">
                <a:effectLst>
                  <a:outerShdw blurRad="38100" dist="38100" dir="2700000" algn="tl">
                    <a:srgbClr val="000000">
                      <a:alpha val="43137"/>
                    </a:srgbClr>
                  </a:outerShdw>
                </a:effectLst>
                <a:latin typeface="+mj-lt"/>
              </a:rPr>
              <a:t>All</a:t>
            </a:r>
            <a:r>
              <a:rPr lang="en-GB" sz="3200" dirty="0">
                <a:effectLst>
                  <a:outerShdw blurRad="38100" dist="38100" dir="2700000" algn="tl">
                    <a:srgbClr val="000000">
                      <a:alpha val="43137"/>
                    </a:srgbClr>
                  </a:outerShdw>
                </a:effectLst>
                <a:latin typeface="+mj-lt"/>
              </a:rPr>
              <a:t> </a:t>
            </a:r>
            <a:r>
              <a:rPr lang="en-GB" sz="2000" dirty="0">
                <a:effectLst>
                  <a:outerShdw blurRad="38100" dist="38100" dir="2700000" algn="tl">
                    <a:srgbClr val="000000">
                      <a:alpha val="43137"/>
                    </a:srgbClr>
                  </a:outerShdw>
                </a:effectLst>
                <a:latin typeface="+mj-lt"/>
              </a:rPr>
              <a:t>clients must be signed off by the supervising consultant. Clients discussed with trainers during training cannot be listed unless fully discussed with own consultant .</a:t>
            </a:r>
          </a:p>
          <a:p>
            <a:pPr marL="0" indent="0">
              <a:buNone/>
            </a:pPr>
            <a:endParaRPr lang="en-GB" sz="2000" dirty="0">
              <a:effectLst>
                <a:outerShdw blurRad="38100" dist="38100" dir="2700000" algn="tl">
                  <a:srgbClr val="000000">
                    <a:alpha val="43137"/>
                  </a:srgbClr>
                </a:outerShdw>
              </a:effectLst>
              <a:latin typeface="+mj-lt"/>
            </a:endParaRPr>
          </a:p>
          <a:p>
            <a:r>
              <a:rPr lang="en-GB" sz="2000" dirty="0">
                <a:effectLst>
                  <a:outerShdw blurRad="38100" dist="38100" dir="2700000" algn="tl">
                    <a:srgbClr val="000000">
                      <a:alpha val="43137"/>
                    </a:srgbClr>
                  </a:outerShdw>
                </a:effectLst>
                <a:latin typeface="+mj-lt"/>
              </a:rPr>
              <a:t> List clients only from point of completion of training</a:t>
            </a:r>
          </a:p>
          <a:p>
            <a:pPr marL="0" indent="0">
              <a:buNone/>
            </a:pPr>
            <a:endParaRPr lang="en-GB" sz="2000" dirty="0">
              <a:effectLst>
                <a:outerShdw blurRad="38100" dist="38100" dir="2700000" algn="tl">
                  <a:srgbClr val="000000">
                    <a:alpha val="43137"/>
                  </a:srgbClr>
                </a:outerShdw>
              </a:effectLst>
              <a:latin typeface="+mj-lt"/>
            </a:endParaRPr>
          </a:p>
          <a:p>
            <a:r>
              <a:rPr lang="en-GB" sz="2000" dirty="0">
                <a:effectLst>
                  <a:outerShdw blurRad="38100" dist="38100" dir="2700000" algn="tl">
                    <a:srgbClr val="000000">
                      <a:alpha val="43137"/>
                    </a:srgbClr>
                  </a:outerShdw>
                </a:effectLst>
                <a:latin typeface="+mj-lt"/>
              </a:rPr>
              <a:t>You must provide a supervising consultant reference for all clients listed</a:t>
            </a:r>
          </a:p>
          <a:p>
            <a:pPr marL="0" indent="0">
              <a:buNone/>
            </a:pPr>
            <a:endParaRPr lang="en-GB" sz="2000" dirty="0">
              <a:effectLst>
                <a:outerShdw blurRad="38100" dist="38100" dir="2700000" algn="tl">
                  <a:srgbClr val="000000">
                    <a:alpha val="43137"/>
                  </a:srgbClr>
                </a:outerShdw>
              </a:effectLst>
              <a:latin typeface="+mj-lt"/>
            </a:endParaRPr>
          </a:p>
          <a:p>
            <a:endParaRPr lang="en-GB" sz="3600" dirty="0">
              <a:effectLst>
                <a:outerShdw blurRad="38100" dist="38100" dir="2700000" algn="tl">
                  <a:srgbClr val="000000">
                    <a:alpha val="43137"/>
                  </a:srgbClr>
                </a:outerShdw>
              </a:effectLst>
              <a:latin typeface="+mj-lt"/>
            </a:endParaRPr>
          </a:p>
          <a:p>
            <a:endParaRPr lang="en-GB" dirty="0">
              <a:effectLst>
                <a:outerShdw blurRad="38100" dist="38100" dir="2700000" algn="tl">
                  <a:srgbClr val="000000">
                    <a:alpha val="43137"/>
                  </a:srgbClr>
                </a:outerShdw>
              </a:effectLst>
            </a:endParaRPr>
          </a:p>
          <a:p>
            <a:endParaRPr lang="en-GB" dirty="0">
              <a:effectLst>
                <a:outerShdw blurRad="38100" dist="38100" dir="2700000" algn="tl">
                  <a:srgbClr val="000000">
                    <a:alpha val="43137"/>
                  </a:srgbClr>
                </a:outerShdw>
              </a:effectLst>
            </a:endParaRPr>
          </a:p>
          <a:p>
            <a:endParaRPr lang="en-GB" dirty="0"/>
          </a:p>
        </p:txBody>
      </p:sp>
      <p:pic>
        <p:nvPicPr>
          <p:cNvPr id="4" name="Picture 3" descr="EMDR BANNER 02.png">
            <a:extLst>
              <a:ext uri="{FF2B5EF4-FFF2-40B4-BE49-F238E27FC236}">
                <a16:creationId xmlns:a16="http://schemas.microsoft.com/office/drawing/2014/main" id="{E5B94129-68B0-AC56-4FEC-F4E2D5C8A345}"/>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489849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Completing the Competency Framework documents 4.</a:t>
            </a:r>
          </a:p>
        </p:txBody>
      </p:sp>
      <p:sp>
        <p:nvSpPr>
          <p:cNvPr id="3" name="Content Placeholder 2"/>
          <p:cNvSpPr>
            <a:spLocks noGrp="1"/>
          </p:cNvSpPr>
          <p:nvPr>
            <p:ph idx="1"/>
          </p:nvPr>
        </p:nvSpPr>
        <p:spPr/>
        <p:txBody>
          <a:bodyPr>
            <a:normAutofit/>
          </a:bodyPr>
          <a:lstStyle/>
          <a:p>
            <a:pPr marL="457200" indent="0" algn="l" rtl="0" eaLnBrk="1" latinLnBrk="0" hangingPunct="1">
              <a:spcBef>
                <a:spcPts val="384"/>
              </a:spcBef>
              <a:spcAft>
                <a:spcPts val="0"/>
              </a:spcAft>
              <a:buClr>
                <a:srgbClr val="18263F"/>
              </a:buClr>
              <a:buSzPts val="1600"/>
              <a:buNone/>
            </a:pPr>
            <a:r>
              <a:rPr lang="en-GB" sz="1800" b="1" kern="1200" dirty="0">
                <a:effectLst/>
                <a:latin typeface="+mj-lt"/>
                <a:ea typeface="+mn-ea"/>
                <a:cs typeface="+mn-cs"/>
              </a:rPr>
              <a:t>Original Practitioner form</a:t>
            </a:r>
          </a:p>
          <a:p>
            <a:pPr marL="457200" indent="0" algn="l" rtl="0" eaLnBrk="1" latinLnBrk="0" hangingPunct="1">
              <a:spcBef>
                <a:spcPts val="384"/>
              </a:spcBef>
              <a:spcAft>
                <a:spcPts val="0"/>
              </a:spcAft>
              <a:buClr>
                <a:srgbClr val="18263F"/>
              </a:buClr>
              <a:buSzPts val="1600"/>
              <a:buNone/>
            </a:pPr>
            <a:endParaRPr lang="en-GB" sz="1800" kern="1200" dirty="0">
              <a:effectLst/>
              <a:latin typeface="+mj-lt"/>
              <a:ea typeface="+mn-ea"/>
              <a:cs typeface="+mn-cs"/>
            </a:endParaRPr>
          </a:p>
          <a:p>
            <a:pPr marL="457200" indent="0" algn="l" rtl="0" eaLnBrk="1" latinLnBrk="0" hangingPunct="1">
              <a:spcBef>
                <a:spcPts val="384"/>
              </a:spcBef>
              <a:spcAft>
                <a:spcPts val="0"/>
              </a:spcAft>
              <a:buClr>
                <a:srgbClr val="18263F"/>
              </a:buClr>
              <a:buSzPts val="1600"/>
              <a:buNone/>
            </a:pPr>
            <a:r>
              <a:rPr lang="en-GB" sz="1800" kern="1200" dirty="0">
                <a:effectLst/>
                <a:latin typeface="+mj-lt"/>
                <a:ea typeface="+mn-ea"/>
                <a:cs typeface="+mn-cs"/>
              </a:rPr>
              <a:t>Please give detailed comments in support of each competency</a:t>
            </a:r>
          </a:p>
          <a:p>
            <a:pPr marL="457200" indent="0" algn="l" rtl="0" eaLnBrk="1" latinLnBrk="0" hangingPunct="1">
              <a:spcBef>
                <a:spcPts val="384"/>
              </a:spcBef>
              <a:spcAft>
                <a:spcPts val="0"/>
              </a:spcAft>
              <a:buClr>
                <a:srgbClr val="18263F"/>
              </a:buClr>
              <a:buSzPts val="1600"/>
              <a:buNone/>
            </a:pPr>
            <a:endParaRPr lang="en-GB" sz="1800" kern="1200" dirty="0">
              <a:effectLst/>
              <a:latin typeface="+mj-lt"/>
              <a:ea typeface="+mn-ea"/>
              <a:cs typeface="+mn-cs"/>
            </a:endParaRPr>
          </a:p>
          <a:p>
            <a:pPr marL="457200" indent="0" algn="l" rtl="0" eaLnBrk="1" latinLnBrk="0" hangingPunct="1">
              <a:spcBef>
                <a:spcPts val="384"/>
              </a:spcBef>
              <a:spcAft>
                <a:spcPts val="0"/>
              </a:spcAft>
              <a:buClr>
                <a:srgbClr val="18263F"/>
              </a:buClr>
              <a:buSzPts val="1600"/>
              <a:buNone/>
            </a:pPr>
            <a:r>
              <a:rPr lang="en-GB" sz="1800" dirty="0">
                <a:latin typeface="+mj-lt"/>
              </a:rPr>
              <a:t> NOT  sufficient to write              ‘Yes competent’</a:t>
            </a:r>
          </a:p>
          <a:p>
            <a:pPr marL="457200" indent="0" algn="l" rtl="0" eaLnBrk="1" latinLnBrk="0" hangingPunct="1">
              <a:spcBef>
                <a:spcPts val="384"/>
              </a:spcBef>
              <a:spcAft>
                <a:spcPts val="0"/>
              </a:spcAft>
              <a:buClr>
                <a:srgbClr val="18263F"/>
              </a:buClr>
              <a:buSzPts val="1600"/>
              <a:buNone/>
            </a:pPr>
            <a:r>
              <a:rPr lang="en-GB" sz="1900" dirty="0">
                <a:latin typeface="+mj-lt"/>
              </a:rPr>
              <a:t>RATHER</a:t>
            </a:r>
          </a:p>
          <a:p>
            <a:pPr marL="457200" indent="0" algn="l" rtl="0" eaLnBrk="1" latinLnBrk="0" hangingPunct="1">
              <a:spcBef>
                <a:spcPts val="384"/>
              </a:spcBef>
              <a:spcAft>
                <a:spcPts val="0"/>
              </a:spcAft>
              <a:buClr>
                <a:srgbClr val="18263F"/>
              </a:buClr>
              <a:buSzPts val="1600"/>
              <a:buNone/>
            </a:pPr>
            <a:r>
              <a:rPr lang="en-GB" sz="1800" dirty="0">
                <a:latin typeface="+mj-lt"/>
              </a:rPr>
              <a:t>For example </a:t>
            </a:r>
          </a:p>
          <a:p>
            <a:pPr marL="0" lvl="0" indent="0">
              <a:buNone/>
            </a:pPr>
            <a:r>
              <a:rPr lang="en-GB" sz="1800" dirty="0">
                <a:latin typeface="+mj-lt"/>
              </a:rPr>
              <a:t>       ‘He has demonstrated a thorough knowledge of the standard  protocol. He is       	experienced in history taking and has evidenced in supervision and in video that 	he gathers a significant amount of biographical information’</a:t>
            </a:r>
          </a:p>
          <a:p>
            <a:pPr marL="0" lvl="0" indent="0">
              <a:buNone/>
            </a:pPr>
            <a:endParaRPr lang="en-GB" sz="2400" dirty="0"/>
          </a:p>
          <a:p>
            <a:endParaRPr lang="en-GB" dirty="0"/>
          </a:p>
        </p:txBody>
      </p:sp>
      <p:pic>
        <p:nvPicPr>
          <p:cNvPr id="5" name="Picture 4" descr="EMDR BANNER 02.png">
            <a:extLst>
              <a:ext uri="{FF2B5EF4-FFF2-40B4-BE49-F238E27FC236}">
                <a16:creationId xmlns:a16="http://schemas.microsoft.com/office/drawing/2014/main" id="{DE3EC8E7-66BF-4EF1-A318-0C0D5CCEB63B}"/>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37067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Disclaimer</a:t>
            </a:r>
          </a:p>
        </p:txBody>
      </p:sp>
      <p:sp>
        <p:nvSpPr>
          <p:cNvPr id="3" name="Content Placeholder 2"/>
          <p:cNvSpPr>
            <a:spLocks noGrp="1"/>
          </p:cNvSpPr>
          <p:nvPr>
            <p:ph idx="1"/>
          </p:nvPr>
        </p:nvSpPr>
        <p:spPr/>
        <p:txBody>
          <a:bodyPr>
            <a:normAutofit/>
          </a:bodyPr>
          <a:lstStyle/>
          <a:p>
            <a:endParaRPr lang="en-GB" sz="1800" dirty="0">
              <a:latin typeface="+mj-lt"/>
            </a:endParaRPr>
          </a:p>
          <a:p>
            <a:pPr marL="0" indent="0">
              <a:buNone/>
            </a:pPr>
            <a:endParaRPr lang="en-GB" sz="1800" dirty="0">
              <a:latin typeface="+mj-lt"/>
            </a:endParaRPr>
          </a:p>
          <a:p>
            <a:r>
              <a:rPr lang="en-GB" sz="1800" dirty="0">
                <a:latin typeface="+mj-lt"/>
              </a:rPr>
              <a:t>I confirm that I have personally supervised the work of……. as outlined in</a:t>
            </a:r>
          </a:p>
          <a:p>
            <a:pPr marL="0" indent="0">
              <a:buNone/>
            </a:pPr>
            <a:endParaRPr lang="en-GB" sz="1800" dirty="0">
              <a:latin typeface="+mj-lt"/>
            </a:endParaRPr>
          </a:p>
          <a:p>
            <a:pPr marL="0" indent="0">
              <a:buNone/>
            </a:pPr>
            <a:r>
              <a:rPr lang="en-GB" sz="1800" dirty="0">
                <a:latin typeface="+mj-lt"/>
              </a:rPr>
              <a:t>1. The enclosed reference</a:t>
            </a:r>
          </a:p>
          <a:p>
            <a:pPr marL="0" indent="0">
              <a:buNone/>
            </a:pPr>
            <a:r>
              <a:rPr lang="en-GB" sz="1800" dirty="0">
                <a:latin typeface="+mj-lt"/>
              </a:rPr>
              <a:t>2. The attached competency framework document </a:t>
            </a:r>
          </a:p>
          <a:p>
            <a:pPr marL="0" indent="0">
              <a:buNone/>
            </a:pPr>
            <a:endParaRPr lang="en-GB" sz="1800" dirty="0">
              <a:latin typeface="+mj-lt"/>
            </a:endParaRPr>
          </a:p>
          <a:p>
            <a:pPr marL="0" indent="0">
              <a:buNone/>
            </a:pPr>
            <a:r>
              <a:rPr lang="en-GB" sz="1800" dirty="0">
                <a:latin typeface="+mj-lt"/>
              </a:rPr>
              <a:t>…………………………..</a:t>
            </a:r>
          </a:p>
          <a:p>
            <a:pPr marL="0" indent="0">
              <a:buNone/>
            </a:pPr>
            <a:r>
              <a:rPr lang="en-GB" sz="1800" dirty="0">
                <a:latin typeface="+mj-lt"/>
              </a:rPr>
              <a:t>I understand that if for any reason information is forthcoming to suggest that the above conditions were not met the consultant and or supervisee may forfeit their accreditation and possibly Association membership</a:t>
            </a:r>
          </a:p>
        </p:txBody>
      </p:sp>
      <p:pic>
        <p:nvPicPr>
          <p:cNvPr id="5" name="Picture 4" descr="EMDR BANNER 02.png">
            <a:extLst>
              <a:ext uri="{FF2B5EF4-FFF2-40B4-BE49-F238E27FC236}">
                <a16:creationId xmlns:a16="http://schemas.microsoft.com/office/drawing/2014/main" id="{7914889C-681F-48F6-94EE-349D4A8FEEBD}"/>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529869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Child and Adolescent Practitioner </a:t>
            </a:r>
          </a:p>
        </p:txBody>
      </p:sp>
      <p:sp>
        <p:nvSpPr>
          <p:cNvPr id="3" name="Content Placeholder 2"/>
          <p:cNvSpPr>
            <a:spLocks noGrp="1"/>
          </p:cNvSpPr>
          <p:nvPr>
            <p:ph idx="1"/>
          </p:nvPr>
        </p:nvSpPr>
        <p:spPr/>
        <p:txBody>
          <a:bodyPr>
            <a:normAutofit/>
          </a:bodyPr>
          <a:lstStyle/>
          <a:p>
            <a:pPr marL="0" indent="0">
              <a:buNone/>
            </a:pPr>
            <a:endParaRPr lang="en-GB" sz="2000" b="1" dirty="0">
              <a:latin typeface="+mj-lt"/>
            </a:endParaRPr>
          </a:p>
          <a:p>
            <a:pPr>
              <a:buFont typeface="Arial" panose="020B0604020202020204" pitchFamily="34" charset="0"/>
              <a:buChar char="•"/>
            </a:pPr>
            <a:r>
              <a:rPr lang="en-GB" sz="2000" dirty="0">
                <a:latin typeface="+mj-lt"/>
              </a:rPr>
              <a:t>   Requirement  to be generic practitioner  AND have completed  Level 1   	 and 2  Europe Accredited Child and Adolescent  training</a:t>
            </a:r>
          </a:p>
          <a:p>
            <a:pPr>
              <a:buFont typeface="Arial" panose="020B0604020202020204" pitchFamily="34" charset="0"/>
              <a:buChar char="•"/>
            </a:pPr>
            <a:r>
              <a:rPr lang="en-GB" sz="2000" dirty="0">
                <a:latin typeface="+mj-lt"/>
              </a:rPr>
              <a:t>   May submit generic application and  Child and Adolescent applications 	 at the same time </a:t>
            </a:r>
          </a:p>
          <a:p>
            <a:pPr>
              <a:buFont typeface="Arial" panose="020B0604020202020204" pitchFamily="34" charset="0"/>
              <a:buChar char="•"/>
            </a:pPr>
            <a:r>
              <a:rPr lang="en-GB" sz="2000" dirty="0">
                <a:latin typeface="+mj-lt"/>
              </a:rPr>
              <a:t>  Cases and supervision from generic application may be counted</a:t>
            </a:r>
          </a:p>
          <a:p>
            <a:pPr>
              <a:buFont typeface="Arial" panose="020B0604020202020204" pitchFamily="34" charset="0"/>
              <a:buChar char="•"/>
            </a:pPr>
            <a:r>
              <a:rPr lang="en-GB" sz="2000" dirty="0">
                <a:latin typeface="+mj-lt"/>
              </a:rPr>
              <a:t>Consultant must have viewed recoding of work with child under 8 years and record that on the competency framework document </a:t>
            </a:r>
          </a:p>
          <a:p>
            <a:pPr>
              <a:buFont typeface="Arial" panose="020B0604020202020204" pitchFamily="34" charset="0"/>
              <a:buChar char="•"/>
            </a:pPr>
            <a:r>
              <a:rPr lang="en-GB" sz="2000" dirty="0">
                <a:latin typeface="+mj-lt"/>
              </a:rPr>
              <a:t>Consultants supervising child work should be competent to do so and ideally an  accredited Child and Adolescent Consultant </a:t>
            </a:r>
          </a:p>
          <a:p>
            <a:pPr marL="0" indent="0">
              <a:buNone/>
            </a:pPr>
            <a:endParaRPr lang="en-GB" sz="2000" dirty="0">
              <a:latin typeface="+mj-lt"/>
            </a:endParaRPr>
          </a:p>
        </p:txBody>
      </p:sp>
      <p:pic>
        <p:nvPicPr>
          <p:cNvPr id="5" name="Picture 4" descr="EMDR BANNER 02.png">
            <a:extLst>
              <a:ext uri="{FF2B5EF4-FFF2-40B4-BE49-F238E27FC236}">
                <a16:creationId xmlns:a16="http://schemas.microsoft.com/office/drawing/2014/main" id="{1BD3AFCE-2DAC-4130-8570-253C0E3A6E75}"/>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795869"/>
            <a:ext cx="9144000" cy="1574986"/>
          </a:xfrm>
          <a:prstGeom prst="rect">
            <a:avLst/>
          </a:prstGeom>
        </p:spPr>
      </p:pic>
    </p:spTree>
    <p:extLst>
      <p:ext uri="{BB962C8B-B14F-4D97-AF65-F5344CB8AC3E}">
        <p14:creationId xmlns:p14="http://schemas.microsoft.com/office/powerpoint/2010/main" val="1680984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F1906-A11A-4E5B-8519-CE557368A957}"/>
              </a:ext>
            </a:extLst>
          </p:cNvPr>
          <p:cNvSpPr>
            <a:spLocks noGrp="1"/>
          </p:cNvSpPr>
          <p:nvPr>
            <p:ph type="title"/>
          </p:nvPr>
        </p:nvSpPr>
        <p:spPr/>
        <p:txBody>
          <a:bodyPr/>
          <a:lstStyle/>
          <a:p>
            <a:r>
              <a:rPr lang="en-GB" dirty="0"/>
              <a:t>Child and Adolescent Consultant </a:t>
            </a:r>
          </a:p>
        </p:txBody>
      </p:sp>
      <p:sp>
        <p:nvSpPr>
          <p:cNvPr id="3" name="Content Placeholder 2">
            <a:extLst>
              <a:ext uri="{FF2B5EF4-FFF2-40B4-BE49-F238E27FC236}">
                <a16:creationId xmlns:a16="http://schemas.microsoft.com/office/drawing/2014/main" id="{B54258AF-9D12-464F-8E73-8EA64EB667CA}"/>
              </a:ext>
            </a:extLst>
          </p:cNvPr>
          <p:cNvSpPr>
            <a:spLocks noGrp="1"/>
          </p:cNvSpPr>
          <p:nvPr>
            <p:ph idx="1"/>
          </p:nvPr>
        </p:nvSpPr>
        <p:spPr/>
        <p:txBody>
          <a:bodyPr>
            <a:normAutofit/>
          </a:bodyPr>
          <a:lstStyle/>
          <a:p>
            <a:r>
              <a:rPr lang="en-GB" sz="2600" dirty="0">
                <a:latin typeface="+mj-lt"/>
              </a:rPr>
              <a:t>The Consultant Competency Framework document includes a Child and Adolescent addendum. Applicants may apply only for generic accreditation  or for generic plus Child and Adolescent accreditation </a:t>
            </a:r>
          </a:p>
          <a:p>
            <a:r>
              <a:rPr lang="en-GB" sz="2600" dirty="0">
                <a:latin typeface="+mj-lt"/>
              </a:rPr>
              <a:t>Period of grand-parenting agreed in the UK : </a:t>
            </a:r>
            <a:r>
              <a:rPr lang="en-GB" sz="2600" b="1" dirty="0">
                <a:latin typeface="+mj-lt"/>
              </a:rPr>
              <a:t>not required to be three years since C and A practitioner accreditation </a:t>
            </a:r>
            <a:r>
              <a:rPr lang="en-GB" sz="2600" dirty="0">
                <a:latin typeface="+mj-lt"/>
              </a:rPr>
              <a:t>if you have worked predominantly with children and adolescents . </a:t>
            </a:r>
          </a:p>
          <a:p>
            <a:endParaRPr lang="en-GB" dirty="0"/>
          </a:p>
        </p:txBody>
      </p:sp>
      <p:pic>
        <p:nvPicPr>
          <p:cNvPr id="5" name="Picture 4" descr="EMDR BANNER 02.png">
            <a:extLst>
              <a:ext uri="{FF2B5EF4-FFF2-40B4-BE49-F238E27FC236}">
                <a16:creationId xmlns:a16="http://schemas.microsoft.com/office/drawing/2014/main" id="{C3448591-5FD3-41C1-8DD0-AFFD77AA8301}"/>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855058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Algorithm Practitioner Competency Framework Document </a:t>
            </a: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marL="0" indent="0">
              <a:buNone/>
            </a:pPr>
            <a:endParaRPr lang="en-GB" sz="2000" dirty="0">
              <a:latin typeface="+mj-lt"/>
            </a:endParaRPr>
          </a:p>
          <a:p>
            <a:pPr marL="0" indent="0">
              <a:buNone/>
            </a:pPr>
            <a:endParaRPr lang="en-GB" sz="2000" dirty="0">
              <a:latin typeface="+mj-lt"/>
            </a:endParaRPr>
          </a:p>
          <a:p>
            <a:pPr marL="0" indent="0">
              <a:buNone/>
            </a:pPr>
            <a:endParaRPr lang="en-GB" sz="2000" dirty="0">
              <a:latin typeface="+mj-lt"/>
            </a:endParaRPr>
          </a:p>
          <a:p>
            <a:r>
              <a:rPr lang="en-GB" sz="2000" dirty="0">
                <a:latin typeface="+mj-lt"/>
              </a:rPr>
              <a:t> You may use either Algorithm Competency document or original  Competency framework  document.</a:t>
            </a:r>
          </a:p>
          <a:p>
            <a:endParaRPr lang="en-GB" sz="2000" dirty="0">
              <a:latin typeface="+mj-lt"/>
            </a:endParaRPr>
          </a:p>
          <a:p>
            <a:r>
              <a:rPr lang="en-GB" sz="2000" dirty="0">
                <a:latin typeface="+mj-lt"/>
              </a:rPr>
              <a:t> All competencies require to be at competent or advanced level.</a:t>
            </a:r>
          </a:p>
          <a:p>
            <a:endParaRPr lang="en-GB" sz="2000" dirty="0">
              <a:latin typeface="+mj-lt"/>
            </a:endParaRPr>
          </a:p>
          <a:p>
            <a:r>
              <a:rPr lang="en-GB" sz="2000" dirty="0">
                <a:latin typeface="+mj-lt"/>
              </a:rPr>
              <a:t> More detailed reference required to be added. </a:t>
            </a:r>
          </a:p>
          <a:p>
            <a:endParaRPr lang="en-GB" dirty="0"/>
          </a:p>
          <a:p>
            <a:pPr marL="0" indent="0">
              <a:buNone/>
            </a:pPr>
            <a:endParaRPr lang="en-GB" sz="2000" dirty="0"/>
          </a:p>
          <a:p>
            <a:pPr marL="0" indent="0">
              <a:buNone/>
            </a:pPr>
            <a:endParaRPr lang="en-GB" dirty="0"/>
          </a:p>
          <a:p>
            <a:pPr marL="0" indent="0">
              <a:buNone/>
            </a:pPr>
            <a:r>
              <a:rPr lang="en-GB" dirty="0"/>
              <a:t>                 </a:t>
            </a:r>
          </a:p>
        </p:txBody>
      </p:sp>
      <p:pic>
        <p:nvPicPr>
          <p:cNvPr id="5" name="Picture 4" descr="EMDR BANNER 02.png">
            <a:extLst>
              <a:ext uri="{FF2B5EF4-FFF2-40B4-BE49-F238E27FC236}">
                <a16:creationId xmlns:a16="http://schemas.microsoft.com/office/drawing/2014/main" id="{897C959A-1C17-4ED6-9F7F-E4B138F28D06}"/>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2477739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Re-accreditation </a:t>
            </a:r>
          </a:p>
        </p:txBody>
      </p:sp>
      <p:sp>
        <p:nvSpPr>
          <p:cNvPr id="3" name="Content Placeholder 2"/>
          <p:cNvSpPr>
            <a:spLocks noGrp="1"/>
          </p:cNvSpPr>
          <p:nvPr>
            <p:ph idx="1"/>
          </p:nvPr>
        </p:nvSpPr>
        <p:spPr/>
        <p:txBody>
          <a:bodyPr>
            <a:normAutofit fontScale="70000" lnSpcReduction="20000"/>
          </a:bodyPr>
          <a:lstStyle/>
          <a:p>
            <a:pPr marL="0" indent="0">
              <a:buNone/>
            </a:pPr>
            <a:r>
              <a:rPr lang="en-GB" sz="2600" b="1" dirty="0">
                <a:latin typeface="+mj-lt"/>
              </a:rPr>
              <a:t>CPD </a:t>
            </a:r>
          </a:p>
          <a:p>
            <a:pPr marL="0" indent="0">
              <a:buNone/>
            </a:pPr>
            <a:endParaRPr lang="en-GB" sz="2600" dirty="0">
              <a:latin typeface="+mj-lt"/>
            </a:endParaRPr>
          </a:p>
          <a:p>
            <a:r>
              <a:rPr lang="en-GB" sz="2600" dirty="0">
                <a:latin typeface="+mj-lt"/>
              </a:rPr>
              <a:t>From Jan 2020   the number of EMDR specific credits needed for reaccreditation was  increased. This has been introduced over a 5 year period . 50 EMDR specific credits will be required by 2024 Detail on the website </a:t>
            </a:r>
          </a:p>
          <a:p>
            <a:r>
              <a:rPr lang="en-GB" sz="2600" dirty="0">
                <a:latin typeface="+mj-lt"/>
              </a:rPr>
              <a:t>There is no increase in the 25 trauma related credits needed.</a:t>
            </a:r>
          </a:p>
          <a:p>
            <a:r>
              <a:rPr lang="en-GB" sz="2600" dirty="0">
                <a:latin typeface="+mj-lt"/>
              </a:rPr>
              <a:t>Since the pandemic the Association is awarding credits to online </a:t>
            </a:r>
            <a:r>
              <a:rPr lang="en-GB" sz="2600">
                <a:latin typeface="+mj-lt"/>
              </a:rPr>
              <a:t>as well as  </a:t>
            </a:r>
            <a:r>
              <a:rPr lang="en-GB" sz="2600" dirty="0">
                <a:latin typeface="+mj-lt"/>
              </a:rPr>
              <a:t>face to face CPD events .</a:t>
            </a:r>
          </a:p>
          <a:p>
            <a:r>
              <a:rPr lang="en-GB" sz="2600" dirty="0">
                <a:latin typeface="+mj-lt"/>
              </a:rPr>
              <a:t>No credits are awarded for on line courses.</a:t>
            </a:r>
          </a:p>
          <a:p>
            <a:pPr marL="0" indent="0">
              <a:buNone/>
            </a:pPr>
            <a:endParaRPr lang="en-GB" sz="2600" b="1" dirty="0">
              <a:latin typeface="+mj-lt"/>
            </a:endParaRPr>
          </a:p>
          <a:p>
            <a:pPr marL="0" indent="0">
              <a:buNone/>
            </a:pPr>
            <a:r>
              <a:rPr lang="en-GB" sz="2600" b="1" dirty="0">
                <a:latin typeface="+mj-lt"/>
              </a:rPr>
              <a:t>References</a:t>
            </a:r>
          </a:p>
          <a:p>
            <a:pPr>
              <a:buFont typeface="Arial" panose="020B0604020202020204" pitchFamily="34" charset="0"/>
              <a:buChar char="•"/>
            </a:pPr>
            <a:r>
              <a:rPr lang="en-GB" sz="2600" dirty="0">
                <a:latin typeface="+mj-lt"/>
              </a:rPr>
              <a:t>One consultant reference and one professional reference required for Practitioner re accreditation</a:t>
            </a:r>
          </a:p>
          <a:p>
            <a:pPr>
              <a:buFont typeface="Arial" panose="020B0604020202020204" pitchFamily="34" charset="0"/>
              <a:buChar char="•"/>
            </a:pPr>
            <a:r>
              <a:rPr lang="en-GB" sz="2600" dirty="0">
                <a:latin typeface="+mj-lt"/>
              </a:rPr>
              <a:t>Two consultant references  required for Consultant re accreditation </a:t>
            </a:r>
          </a:p>
          <a:p>
            <a:pPr marL="0" indent="0">
              <a:buNone/>
            </a:pPr>
            <a:endParaRPr lang="en-GB" sz="2600" i="1" dirty="0">
              <a:latin typeface="+mj-lt"/>
            </a:endParaRPr>
          </a:p>
          <a:p>
            <a:r>
              <a:rPr lang="en-GB" sz="2600" i="1" dirty="0">
                <a:latin typeface="+mj-lt"/>
              </a:rPr>
              <a:t>It is your responsibility to maintain your Association membership </a:t>
            </a:r>
          </a:p>
        </p:txBody>
      </p:sp>
      <p:pic>
        <p:nvPicPr>
          <p:cNvPr id="5" name="Picture 4" descr="EMDR BANNER 02.png">
            <a:extLst>
              <a:ext uri="{FF2B5EF4-FFF2-40B4-BE49-F238E27FC236}">
                <a16:creationId xmlns:a16="http://schemas.microsoft.com/office/drawing/2014/main" id="{68CF5329-AEE9-458C-8DB8-3B0173A05711}"/>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346747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1EAEA-414A-FDC7-8C40-E72CA7459A36}"/>
              </a:ext>
            </a:extLst>
          </p:cNvPr>
          <p:cNvSpPr>
            <a:spLocks noGrp="1"/>
          </p:cNvSpPr>
          <p:nvPr>
            <p:ph type="title"/>
          </p:nvPr>
        </p:nvSpPr>
        <p:spPr/>
        <p:txBody>
          <a:bodyPr/>
          <a:lstStyle/>
          <a:p>
            <a:r>
              <a:rPr lang="en-GB" dirty="0"/>
              <a:t>Mitigation</a:t>
            </a:r>
          </a:p>
        </p:txBody>
      </p:sp>
      <p:sp>
        <p:nvSpPr>
          <p:cNvPr id="3" name="Content Placeholder 2">
            <a:extLst>
              <a:ext uri="{FF2B5EF4-FFF2-40B4-BE49-F238E27FC236}">
                <a16:creationId xmlns:a16="http://schemas.microsoft.com/office/drawing/2014/main" id="{3CA6DB16-A378-EA2D-EF6C-64FD021AC57A}"/>
              </a:ext>
            </a:extLst>
          </p:cNvPr>
          <p:cNvSpPr>
            <a:spLocks noGrp="1"/>
          </p:cNvSpPr>
          <p:nvPr>
            <p:ph idx="1"/>
          </p:nvPr>
        </p:nvSpPr>
        <p:spPr/>
        <p:txBody>
          <a:bodyPr>
            <a:normAutofit/>
          </a:bodyPr>
          <a:lstStyle/>
          <a:p>
            <a:endParaRPr lang="en-GB" sz="2800" dirty="0">
              <a:latin typeface="+mj-lt"/>
            </a:endParaRPr>
          </a:p>
          <a:p>
            <a:r>
              <a:rPr lang="en-GB" sz="2800" dirty="0">
                <a:latin typeface="+mj-lt"/>
              </a:rPr>
              <a:t>One member of the Accreditation Committee takes the lead on mitigation</a:t>
            </a:r>
          </a:p>
          <a:p>
            <a:r>
              <a:rPr lang="en-GB" sz="2800" dirty="0">
                <a:latin typeface="+mj-lt"/>
              </a:rPr>
              <a:t>Mitigation issues include lapsed accreditation, insufficient CPD/clinical work, supervision </a:t>
            </a:r>
          </a:p>
        </p:txBody>
      </p:sp>
      <p:pic>
        <p:nvPicPr>
          <p:cNvPr id="4" name="Picture 3" descr="EMDR BANNER 02.png">
            <a:extLst>
              <a:ext uri="{FF2B5EF4-FFF2-40B4-BE49-F238E27FC236}">
                <a16:creationId xmlns:a16="http://schemas.microsoft.com/office/drawing/2014/main" id="{E2F609B8-FA2B-1FDD-7767-418E51131C39}"/>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2285206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CB6AE-EE3B-CE78-6F9A-64DF7E6A20CD}"/>
              </a:ext>
            </a:extLst>
          </p:cNvPr>
          <p:cNvSpPr>
            <a:spLocks noGrp="1"/>
          </p:cNvSpPr>
          <p:nvPr>
            <p:ph type="title"/>
          </p:nvPr>
        </p:nvSpPr>
        <p:spPr/>
        <p:txBody>
          <a:bodyPr/>
          <a:lstStyle/>
          <a:p>
            <a:r>
              <a:rPr lang="en-GB" dirty="0"/>
              <a:t>Mitigation</a:t>
            </a:r>
          </a:p>
        </p:txBody>
      </p:sp>
      <p:sp>
        <p:nvSpPr>
          <p:cNvPr id="3" name="Content Placeholder 2">
            <a:extLst>
              <a:ext uri="{FF2B5EF4-FFF2-40B4-BE49-F238E27FC236}">
                <a16:creationId xmlns:a16="http://schemas.microsoft.com/office/drawing/2014/main" id="{00949B79-01F5-806F-A400-342D4FC0FCE3}"/>
              </a:ext>
            </a:extLst>
          </p:cNvPr>
          <p:cNvSpPr>
            <a:spLocks noGrp="1"/>
          </p:cNvSpPr>
          <p:nvPr>
            <p:ph idx="1"/>
          </p:nvPr>
        </p:nvSpPr>
        <p:spPr/>
        <p:txBody>
          <a:bodyPr/>
          <a:lstStyle/>
          <a:p>
            <a:r>
              <a:rPr lang="en-GB" dirty="0">
                <a:latin typeface="Calibri Light" panose="020F0302020204030204" pitchFamily="34" charset="0"/>
                <a:cs typeface="Calibri Light" panose="020F0302020204030204" pitchFamily="34" charset="0"/>
              </a:rPr>
              <a:t>Mitigation extensions granted</a:t>
            </a:r>
          </a:p>
          <a:p>
            <a:r>
              <a:rPr lang="en-GB" dirty="0">
                <a:latin typeface="Calibri Light" panose="020F0302020204030204" pitchFamily="34" charset="0"/>
                <a:cs typeface="Calibri Light" panose="020F0302020204030204" pitchFamily="34" charset="0"/>
              </a:rPr>
              <a:t>Mitigation extensions not granted</a:t>
            </a:r>
          </a:p>
          <a:p>
            <a:r>
              <a:rPr lang="en-GB" dirty="0">
                <a:latin typeface="Calibri Light" panose="020F0302020204030204" pitchFamily="34" charset="0"/>
                <a:cs typeface="Calibri Light" panose="020F0302020204030204" pitchFamily="34" charset="0"/>
              </a:rPr>
              <a:t>Issues for EMDR Consultants own accreditation/supervisee accreditation</a:t>
            </a:r>
          </a:p>
          <a:p>
            <a:r>
              <a:rPr lang="en-GB" dirty="0">
                <a:latin typeface="Calibri Light" panose="020F0302020204030204" pitchFamily="34" charset="0"/>
                <a:cs typeface="Calibri Light" panose="020F0302020204030204" pitchFamily="34" charset="0"/>
              </a:rPr>
              <a:t>Reminder re: mandatory requirements</a:t>
            </a:r>
          </a:p>
        </p:txBody>
      </p:sp>
      <p:pic>
        <p:nvPicPr>
          <p:cNvPr id="4" name="Picture 3" descr="EMDR BANNER 02.png">
            <a:extLst>
              <a:ext uri="{FF2B5EF4-FFF2-40B4-BE49-F238E27FC236}">
                <a16:creationId xmlns:a16="http://schemas.microsoft.com/office/drawing/2014/main" id="{65296684-FD5C-B851-719E-1B4FFD9A250B}"/>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382125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3AB5F-13E4-F97F-F47D-6CD348436624}"/>
              </a:ext>
            </a:extLst>
          </p:cNvPr>
          <p:cNvSpPr>
            <a:spLocks noGrp="1"/>
          </p:cNvSpPr>
          <p:nvPr>
            <p:ph type="title"/>
          </p:nvPr>
        </p:nvSpPr>
        <p:spPr/>
        <p:txBody>
          <a:bodyPr>
            <a:normAutofit fontScale="90000"/>
          </a:bodyPr>
          <a:lstStyle/>
          <a:p>
            <a:r>
              <a:rPr lang="en-GB" dirty="0"/>
              <a:t>Continuing Professional Development </a:t>
            </a:r>
          </a:p>
        </p:txBody>
      </p:sp>
      <p:sp>
        <p:nvSpPr>
          <p:cNvPr id="3" name="Content Placeholder 2">
            <a:extLst>
              <a:ext uri="{FF2B5EF4-FFF2-40B4-BE49-F238E27FC236}">
                <a16:creationId xmlns:a16="http://schemas.microsoft.com/office/drawing/2014/main" id="{F1AEDD7A-257A-2AF1-002B-283FAAD169B2}"/>
              </a:ext>
            </a:extLst>
          </p:cNvPr>
          <p:cNvSpPr>
            <a:spLocks noGrp="1"/>
          </p:cNvSpPr>
          <p:nvPr>
            <p:ph idx="1"/>
          </p:nvPr>
        </p:nvSpPr>
        <p:spPr/>
        <p:txBody>
          <a:bodyPr>
            <a:normAutofit/>
          </a:bodyPr>
          <a:lstStyle/>
          <a:p>
            <a:endParaRPr lang="en-GB" sz="2800" dirty="0">
              <a:latin typeface="+mj-lt"/>
            </a:endParaRPr>
          </a:p>
          <a:p>
            <a:r>
              <a:rPr lang="en-GB" sz="2000" dirty="0">
                <a:latin typeface="+mj-lt"/>
              </a:rPr>
              <a:t>Application form, guidance and FAQ for CPD applications are on the website</a:t>
            </a:r>
          </a:p>
          <a:p>
            <a:r>
              <a:rPr lang="en-GB" sz="2000" dirty="0">
                <a:latin typeface="+mj-lt"/>
              </a:rPr>
              <a:t>CPD events for workshops not training </a:t>
            </a:r>
          </a:p>
          <a:p>
            <a:r>
              <a:rPr lang="en-GB" sz="2000" dirty="0">
                <a:latin typeface="+mj-lt"/>
              </a:rPr>
              <a:t>Should not be advertised until credits have been awarded</a:t>
            </a:r>
          </a:p>
          <a:p>
            <a:r>
              <a:rPr lang="en-GB" sz="2000" dirty="0">
                <a:latin typeface="+mj-lt"/>
              </a:rPr>
              <a:t>Apply for credits well in advance </a:t>
            </a:r>
          </a:p>
          <a:p>
            <a:r>
              <a:rPr lang="en-GB" sz="2000" dirty="0">
                <a:latin typeface="+mj-lt"/>
              </a:rPr>
              <a:t>Return workshop evaluation summaries promptly</a:t>
            </a:r>
          </a:p>
          <a:p>
            <a:endParaRPr lang="en-GB" sz="2000" dirty="0">
              <a:latin typeface="+mj-lt"/>
            </a:endParaRPr>
          </a:p>
          <a:p>
            <a:endParaRPr lang="en-GB" sz="2000" dirty="0">
              <a:latin typeface="+mj-lt"/>
            </a:endParaRPr>
          </a:p>
        </p:txBody>
      </p:sp>
      <p:pic>
        <p:nvPicPr>
          <p:cNvPr id="4" name="Picture 3" descr="EMDR BANNER 02.png">
            <a:extLst>
              <a:ext uri="{FF2B5EF4-FFF2-40B4-BE49-F238E27FC236}">
                <a16:creationId xmlns:a16="http://schemas.microsoft.com/office/drawing/2014/main" id="{F7EA4471-C66B-310E-8E58-C961C62262B4}"/>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78644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Accreditation</a:t>
            </a:r>
          </a:p>
        </p:txBody>
      </p:sp>
      <p:sp>
        <p:nvSpPr>
          <p:cNvPr id="3" name="Content Placeholder 2"/>
          <p:cNvSpPr>
            <a:spLocks noGrp="1"/>
          </p:cNvSpPr>
          <p:nvPr>
            <p:ph idx="1"/>
          </p:nvPr>
        </p:nvSpPr>
        <p:spPr/>
        <p:txBody>
          <a:bodyPr>
            <a:normAutofit/>
          </a:bodyPr>
          <a:lstStyle/>
          <a:p>
            <a:pPr marL="0" lvl="0" indent="0">
              <a:buNone/>
            </a:pPr>
            <a:r>
              <a:rPr lang="en-GB" sz="2000" b="1" dirty="0">
                <a:latin typeface="+mj-lt"/>
              </a:rPr>
              <a:t>Making an application </a:t>
            </a:r>
          </a:p>
          <a:p>
            <a:pPr marL="0" lvl="0" indent="0">
              <a:buNone/>
            </a:pPr>
            <a:endParaRPr lang="en-GB" sz="2000" dirty="0">
              <a:latin typeface="+mj-lt"/>
            </a:endParaRPr>
          </a:p>
          <a:p>
            <a:pPr marL="0" lvl="0" indent="0">
              <a:buNone/>
            </a:pPr>
            <a:r>
              <a:rPr lang="en-GB" sz="2000" dirty="0">
                <a:latin typeface="+mj-lt"/>
              </a:rPr>
              <a:t>Completing the Competency Framework documents</a:t>
            </a:r>
          </a:p>
          <a:p>
            <a:pPr marL="0" lvl="0" indent="0">
              <a:buNone/>
            </a:pPr>
            <a:endParaRPr lang="en-GB" sz="2000" dirty="0">
              <a:latin typeface="+mj-lt"/>
            </a:endParaRPr>
          </a:p>
          <a:p>
            <a:pPr marL="0" lvl="0" indent="0">
              <a:buNone/>
            </a:pPr>
            <a:r>
              <a:rPr lang="en-GB" sz="2000" dirty="0">
                <a:latin typeface="+mj-lt"/>
              </a:rPr>
              <a:t>Child and Adolescent Practitioner and Consultant </a:t>
            </a:r>
          </a:p>
          <a:p>
            <a:pPr marL="0" lvl="0" indent="0">
              <a:buNone/>
            </a:pPr>
            <a:endParaRPr lang="en-GB" sz="2000" dirty="0">
              <a:latin typeface="+mj-lt"/>
            </a:endParaRPr>
          </a:p>
          <a:p>
            <a:pPr marL="0" lvl="0" indent="0">
              <a:buNone/>
            </a:pPr>
            <a:r>
              <a:rPr lang="en-GB" sz="2000" dirty="0">
                <a:latin typeface="+mj-lt"/>
              </a:rPr>
              <a:t>Re Accreditation</a:t>
            </a:r>
          </a:p>
          <a:p>
            <a:pPr marL="0" lvl="0" indent="0">
              <a:buNone/>
            </a:pPr>
            <a:endParaRPr lang="en-GB" sz="2000" dirty="0">
              <a:latin typeface="+mj-lt"/>
            </a:endParaRPr>
          </a:p>
          <a:p>
            <a:pPr marL="0" lvl="0" indent="0">
              <a:buNone/>
            </a:pPr>
            <a:r>
              <a:rPr lang="en-GB" sz="2000" dirty="0">
                <a:latin typeface="+mj-lt"/>
              </a:rPr>
              <a:t>Mitigation</a:t>
            </a:r>
          </a:p>
          <a:p>
            <a:endParaRPr lang="en-GB" dirty="0"/>
          </a:p>
        </p:txBody>
      </p:sp>
      <p:pic>
        <p:nvPicPr>
          <p:cNvPr id="5" name="Picture 4" descr="EMDR BANNER 02.png">
            <a:extLst>
              <a:ext uri="{FF2B5EF4-FFF2-40B4-BE49-F238E27FC236}">
                <a16:creationId xmlns:a16="http://schemas.microsoft.com/office/drawing/2014/main" id="{DD4015FF-4934-49B7-A0CC-8D0C7BB9AFC9}"/>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75580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Accreditation </a:t>
            </a:r>
          </a:p>
        </p:txBody>
      </p:sp>
      <p:sp>
        <p:nvSpPr>
          <p:cNvPr id="3" name="Content Placeholder 2"/>
          <p:cNvSpPr>
            <a:spLocks noGrp="1"/>
          </p:cNvSpPr>
          <p:nvPr>
            <p:ph idx="1"/>
          </p:nvPr>
        </p:nvSpPr>
        <p:spPr/>
        <p:txBody>
          <a:bodyPr>
            <a:normAutofit/>
          </a:bodyPr>
          <a:lstStyle/>
          <a:p>
            <a:pPr marL="0" indent="0">
              <a:buNone/>
            </a:pPr>
            <a:endParaRPr lang="en-GB" dirty="0"/>
          </a:p>
          <a:p>
            <a:pPr>
              <a:buFont typeface="Arial" panose="020B0604020202020204" pitchFamily="34" charset="0"/>
              <a:buChar char="•"/>
            </a:pPr>
            <a:r>
              <a:rPr lang="en-GB" sz="2000" dirty="0">
                <a:latin typeface="+mj-lt"/>
              </a:rPr>
              <a:t>Accreditation Committee meets bi monthly</a:t>
            </a:r>
          </a:p>
          <a:p>
            <a:pPr>
              <a:buFont typeface="Arial" panose="020B0604020202020204" pitchFamily="34" charset="0"/>
              <a:buChar char="•"/>
            </a:pPr>
            <a:endParaRPr lang="en-GB" sz="2000" dirty="0">
              <a:latin typeface="+mj-lt"/>
            </a:endParaRPr>
          </a:p>
          <a:p>
            <a:pPr>
              <a:buFont typeface="Arial" panose="020B0604020202020204" pitchFamily="34" charset="0"/>
              <a:buChar char="•"/>
            </a:pPr>
            <a:r>
              <a:rPr lang="en-GB" sz="2000" dirty="0">
                <a:latin typeface="+mj-lt"/>
              </a:rPr>
              <a:t>Committee is a sub committee of the Board </a:t>
            </a:r>
          </a:p>
          <a:p>
            <a:pPr>
              <a:buFont typeface="Arial" panose="020B0604020202020204" pitchFamily="34" charset="0"/>
              <a:buChar char="•"/>
            </a:pPr>
            <a:endParaRPr lang="en-GB" sz="2000" dirty="0">
              <a:latin typeface="+mj-lt"/>
            </a:endParaRPr>
          </a:p>
          <a:p>
            <a:pPr>
              <a:buFont typeface="Arial" panose="020B0604020202020204" pitchFamily="34" charset="0"/>
              <a:buChar char="•"/>
            </a:pPr>
            <a:r>
              <a:rPr lang="en-GB" sz="2000" dirty="0">
                <a:latin typeface="+mj-lt"/>
              </a:rPr>
              <a:t>All members of the committee are EMDR Europe accredited consultants </a:t>
            </a:r>
          </a:p>
          <a:p>
            <a:pPr>
              <a:buFont typeface="Arial" panose="020B0604020202020204" pitchFamily="34" charset="0"/>
              <a:buChar char="•"/>
            </a:pPr>
            <a:endParaRPr lang="en-GB" dirty="0"/>
          </a:p>
          <a:p>
            <a:pPr marL="0" indent="0">
              <a:buNone/>
            </a:pPr>
            <a:endParaRPr lang="en-GB" dirty="0"/>
          </a:p>
        </p:txBody>
      </p:sp>
      <p:pic>
        <p:nvPicPr>
          <p:cNvPr id="5" name="Picture 4" descr="EMDR BANNER 02.png">
            <a:extLst>
              <a:ext uri="{FF2B5EF4-FFF2-40B4-BE49-F238E27FC236}">
                <a16:creationId xmlns:a16="http://schemas.microsoft.com/office/drawing/2014/main" id="{5A23E4D3-5EB0-47EC-9EAE-B5F0592A9CE7}"/>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356075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Accreditation: the process </a:t>
            </a:r>
          </a:p>
        </p:txBody>
      </p:sp>
      <p:sp>
        <p:nvSpPr>
          <p:cNvPr id="3" name="Content Placeholder 2"/>
          <p:cNvSpPr>
            <a:spLocks noGrp="1"/>
          </p:cNvSpPr>
          <p:nvPr>
            <p:ph idx="1"/>
          </p:nvPr>
        </p:nvSpPr>
        <p:spPr/>
        <p:txBody>
          <a:bodyPr>
            <a:normAutofit/>
          </a:bodyPr>
          <a:lstStyle/>
          <a:p>
            <a:pPr marL="0" indent="0">
              <a:buNone/>
            </a:pPr>
            <a:endParaRPr lang="en-US" dirty="0"/>
          </a:p>
          <a:p>
            <a:r>
              <a:rPr lang="en-US" sz="2000" dirty="0">
                <a:latin typeface="+mj-lt"/>
              </a:rPr>
              <a:t>Documentation to administrator</a:t>
            </a:r>
          </a:p>
          <a:p>
            <a:endParaRPr lang="en-US" sz="2000" dirty="0">
              <a:latin typeface="+mj-lt"/>
            </a:endParaRPr>
          </a:p>
          <a:p>
            <a:r>
              <a:rPr lang="en-US" sz="2000" dirty="0">
                <a:latin typeface="+mj-lt"/>
              </a:rPr>
              <a:t>Documentation checked by administrator and receipt acknowledged</a:t>
            </a:r>
          </a:p>
          <a:p>
            <a:endParaRPr lang="en-US" sz="2000" dirty="0">
              <a:latin typeface="+mj-lt"/>
            </a:endParaRPr>
          </a:p>
          <a:p>
            <a:r>
              <a:rPr lang="en-US" sz="2000" dirty="0">
                <a:latin typeface="+mj-lt"/>
              </a:rPr>
              <a:t>If incomplete or incorrect, applicant contacted</a:t>
            </a:r>
          </a:p>
          <a:p>
            <a:endParaRPr lang="en-US" sz="2000" dirty="0">
              <a:latin typeface="+mj-lt"/>
            </a:endParaRPr>
          </a:p>
          <a:p>
            <a:r>
              <a:rPr lang="en-US" sz="2000" dirty="0">
                <a:latin typeface="+mj-lt"/>
              </a:rPr>
              <a:t>If complete, documents placed in Dropbox</a:t>
            </a:r>
          </a:p>
          <a:p>
            <a:pPr marL="0" indent="0">
              <a:buNone/>
            </a:pPr>
            <a:endParaRPr lang="en-US" sz="2400" b="1" dirty="0"/>
          </a:p>
        </p:txBody>
      </p:sp>
      <p:pic>
        <p:nvPicPr>
          <p:cNvPr id="5" name="Picture 4" descr="EMDR BANNER 02.png">
            <a:extLst>
              <a:ext uri="{FF2B5EF4-FFF2-40B4-BE49-F238E27FC236}">
                <a16:creationId xmlns:a16="http://schemas.microsoft.com/office/drawing/2014/main" id="{7E991610-EC00-43A9-8950-C4E2AB64952D}"/>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668364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7FC4-12B9-4A53-BB44-3D7C28C7D91B}"/>
              </a:ext>
            </a:extLst>
          </p:cNvPr>
          <p:cNvSpPr>
            <a:spLocks noGrp="1"/>
          </p:cNvSpPr>
          <p:nvPr>
            <p:ph type="title"/>
          </p:nvPr>
        </p:nvSpPr>
        <p:spPr/>
        <p:txBody>
          <a:bodyPr/>
          <a:lstStyle/>
          <a:p>
            <a:r>
              <a:rPr lang="en-GB" dirty="0"/>
              <a:t>Please Check!</a:t>
            </a:r>
          </a:p>
        </p:txBody>
      </p:sp>
      <p:sp>
        <p:nvSpPr>
          <p:cNvPr id="3" name="Content Placeholder 2">
            <a:extLst>
              <a:ext uri="{FF2B5EF4-FFF2-40B4-BE49-F238E27FC236}">
                <a16:creationId xmlns:a16="http://schemas.microsoft.com/office/drawing/2014/main" id="{2F0308FC-3303-4ED8-A06B-38B3117F4A55}"/>
              </a:ext>
            </a:extLst>
          </p:cNvPr>
          <p:cNvSpPr>
            <a:spLocks noGrp="1"/>
          </p:cNvSpPr>
          <p:nvPr>
            <p:ph idx="1"/>
          </p:nvPr>
        </p:nvSpPr>
        <p:spPr/>
        <p:txBody>
          <a:bodyPr/>
          <a:lstStyle/>
          <a:p>
            <a:pPr marL="0" indent="0">
              <a:buNone/>
            </a:pPr>
            <a:r>
              <a:rPr lang="en-GB" sz="2800" dirty="0">
                <a:latin typeface="AR BERKLEY" panose="02000000000000000000" pitchFamily="2" charset="0"/>
              </a:rPr>
              <a:t>When taking on a new supervisee….</a:t>
            </a:r>
          </a:p>
          <a:p>
            <a:pPr marL="0" indent="0">
              <a:buNone/>
            </a:pPr>
            <a:endParaRPr lang="en-GB" sz="2800" dirty="0">
              <a:latin typeface="AR BERKLEY" panose="02000000000000000000" pitchFamily="2" charset="0"/>
            </a:endParaRPr>
          </a:p>
          <a:p>
            <a:r>
              <a:rPr lang="en-GB" dirty="0">
                <a:latin typeface="+mj-lt"/>
              </a:rPr>
              <a:t>Professional registration</a:t>
            </a:r>
          </a:p>
          <a:p>
            <a:endParaRPr lang="en-GB" dirty="0">
              <a:latin typeface="+mj-lt"/>
            </a:endParaRPr>
          </a:p>
          <a:p>
            <a:r>
              <a:rPr lang="en-GB" dirty="0">
                <a:latin typeface="+mj-lt"/>
              </a:rPr>
              <a:t>Training </a:t>
            </a:r>
          </a:p>
        </p:txBody>
      </p:sp>
      <p:pic>
        <p:nvPicPr>
          <p:cNvPr id="5" name="Picture 4" descr="EMDR BANNER 02.png">
            <a:extLst>
              <a:ext uri="{FF2B5EF4-FFF2-40B4-BE49-F238E27FC236}">
                <a16:creationId xmlns:a16="http://schemas.microsoft.com/office/drawing/2014/main" id="{FFBED337-3622-4631-A397-21720991B84C}"/>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555203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Accreditation: the process  </a:t>
            </a:r>
          </a:p>
        </p:txBody>
      </p:sp>
      <p:sp>
        <p:nvSpPr>
          <p:cNvPr id="3" name="Content Placeholder 2"/>
          <p:cNvSpPr>
            <a:spLocks noGrp="1"/>
          </p:cNvSpPr>
          <p:nvPr>
            <p:ph idx="1"/>
          </p:nvPr>
        </p:nvSpPr>
        <p:spPr/>
        <p:txBody>
          <a:bodyPr>
            <a:normAutofit/>
          </a:bodyPr>
          <a:lstStyle/>
          <a:p>
            <a:r>
              <a:rPr lang="en-US" sz="2000" dirty="0">
                <a:latin typeface="+mj-lt"/>
              </a:rPr>
              <a:t>Members of Accreditation Committee consider documents prior to committee meeting</a:t>
            </a:r>
          </a:p>
          <a:p>
            <a:endParaRPr lang="en-US" sz="2000" dirty="0">
              <a:latin typeface="+mj-lt"/>
            </a:endParaRPr>
          </a:p>
          <a:p>
            <a:r>
              <a:rPr lang="en-US" sz="2000" dirty="0">
                <a:latin typeface="+mj-lt"/>
              </a:rPr>
              <a:t>Accreditation Committee meet to discuss applicants and  recommendations </a:t>
            </a:r>
          </a:p>
          <a:p>
            <a:endParaRPr lang="en-US" sz="2000" dirty="0">
              <a:latin typeface="+mj-lt"/>
            </a:endParaRPr>
          </a:p>
          <a:p>
            <a:r>
              <a:rPr lang="en-US" sz="2000" dirty="0">
                <a:latin typeface="+mj-lt"/>
              </a:rPr>
              <a:t>Board meeting considers recommendations for ratification</a:t>
            </a:r>
          </a:p>
          <a:p>
            <a:endParaRPr lang="en-US" sz="2000" dirty="0">
              <a:latin typeface="+mj-lt"/>
            </a:endParaRPr>
          </a:p>
          <a:p>
            <a:r>
              <a:rPr lang="en-US" sz="2000" dirty="0">
                <a:latin typeface="+mj-lt"/>
              </a:rPr>
              <a:t>Administrator contacts applicants following Board meeting </a:t>
            </a:r>
          </a:p>
          <a:p>
            <a:pPr marL="0" indent="0">
              <a:buNone/>
            </a:pPr>
            <a:endParaRPr lang="en-US" sz="2400" b="1" dirty="0"/>
          </a:p>
        </p:txBody>
      </p:sp>
      <p:pic>
        <p:nvPicPr>
          <p:cNvPr id="5" name="Picture 4" descr="EMDR BANNER 02.png">
            <a:extLst>
              <a:ext uri="{FF2B5EF4-FFF2-40B4-BE49-F238E27FC236}">
                <a16:creationId xmlns:a16="http://schemas.microsoft.com/office/drawing/2014/main" id="{1A45B98C-71B3-41A6-8F5D-AC177F106363}"/>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35931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DE96-C6F2-06F5-5BFC-E68E8337B3CF}"/>
              </a:ext>
            </a:extLst>
          </p:cNvPr>
          <p:cNvSpPr>
            <a:spLocks noGrp="1"/>
          </p:cNvSpPr>
          <p:nvPr>
            <p:ph type="title"/>
          </p:nvPr>
        </p:nvSpPr>
        <p:spPr/>
        <p:txBody>
          <a:bodyPr/>
          <a:lstStyle/>
          <a:p>
            <a:r>
              <a:rPr lang="en-GB" dirty="0"/>
              <a:t>Submitting Documents </a:t>
            </a:r>
          </a:p>
        </p:txBody>
      </p:sp>
      <p:sp>
        <p:nvSpPr>
          <p:cNvPr id="3" name="Content Placeholder 2">
            <a:extLst>
              <a:ext uri="{FF2B5EF4-FFF2-40B4-BE49-F238E27FC236}">
                <a16:creationId xmlns:a16="http://schemas.microsoft.com/office/drawing/2014/main" id="{AEC20C62-A80C-0E23-ACE1-4A2C4A98C5F0}"/>
              </a:ext>
            </a:extLst>
          </p:cNvPr>
          <p:cNvSpPr>
            <a:spLocks noGrp="1"/>
          </p:cNvSpPr>
          <p:nvPr>
            <p:ph idx="1"/>
          </p:nvPr>
        </p:nvSpPr>
        <p:spPr/>
        <p:txBody>
          <a:bodyPr>
            <a:normAutofit/>
          </a:bodyPr>
          <a:lstStyle/>
          <a:p>
            <a:pPr marL="0" indent="0">
              <a:buNone/>
            </a:pPr>
            <a:endParaRPr lang="en-GB" sz="2000" dirty="0">
              <a:latin typeface="+mj-lt"/>
            </a:endParaRPr>
          </a:p>
          <a:p>
            <a:r>
              <a:rPr lang="en-GB" sz="2000" dirty="0">
                <a:latin typeface="+mj-lt"/>
              </a:rPr>
              <a:t>Documents must be received no less than 10 working days before the meeting to be considered at the meeting</a:t>
            </a:r>
          </a:p>
          <a:p>
            <a:r>
              <a:rPr lang="en-GB" sz="2000" dirty="0">
                <a:latin typeface="+mj-lt"/>
              </a:rPr>
              <a:t>Applicants should use the most up to date competency framework documents</a:t>
            </a:r>
          </a:p>
          <a:p>
            <a:r>
              <a:rPr lang="en-GB" sz="2000" dirty="0">
                <a:latin typeface="+mj-lt"/>
              </a:rPr>
              <a:t>All applications should be WP not hand written</a:t>
            </a:r>
          </a:p>
          <a:p>
            <a:r>
              <a:rPr lang="en-GB" sz="2000" dirty="0">
                <a:latin typeface="+mj-lt"/>
              </a:rPr>
              <a:t>Documents should be presented as one continuous file, not as a series of separate pages</a:t>
            </a:r>
          </a:p>
          <a:p>
            <a:pPr marL="0" indent="0">
              <a:buNone/>
            </a:pPr>
            <a:r>
              <a:rPr lang="en-GB" dirty="0"/>
              <a:t> </a:t>
            </a:r>
          </a:p>
        </p:txBody>
      </p:sp>
      <p:pic>
        <p:nvPicPr>
          <p:cNvPr id="4" name="Picture 3" descr="EMDR BANNER 02.png">
            <a:extLst>
              <a:ext uri="{FF2B5EF4-FFF2-40B4-BE49-F238E27FC236}">
                <a16:creationId xmlns:a16="http://schemas.microsoft.com/office/drawing/2014/main" id="{C8BC6E45-5857-FF8A-F229-529EC9B8F95A}"/>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2283117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Completing the Competency Framework Documents 1</a:t>
            </a:r>
          </a:p>
        </p:txBody>
      </p:sp>
      <p:sp>
        <p:nvSpPr>
          <p:cNvPr id="3" name="Content Placeholder 2"/>
          <p:cNvSpPr>
            <a:spLocks noGrp="1"/>
          </p:cNvSpPr>
          <p:nvPr>
            <p:ph idx="1"/>
          </p:nvPr>
        </p:nvSpPr>
        <p:spPr/>
        <p:txBody>
          <a:bodyPr>
            <a:normAutofit/>
          </a:bodyPr>
          <a:lstStyle/>
          <a:p>
            <a:pPr marL="457200" lvl="1" indent="0">
              <a:buNone/>
            </a:pPr>
            <a:r>
              <a:rPr lang="en-GB" sz="2000" b="1" dirty="0">
                <a:solidFill>
                  <a:srgbClr val="18263F"/>
                </a:solidFill>
                <a:latin typeface="+mj-lt"/>
              </a:rPr>
              <a:t>Training</a:t>
            </a:r>
          </a:p>
          <a:p>
            <a:pPr marL="457200" lvl="1" indent="0">
              <a:buNone/>
            </a:pPr>
            <a:r>
              <a:rPr lang="en-GB" sz="2000" dirty="0">
                <a:solidFill>
                  <a:srgbClr val="18263F"/>
                </a:solidFill>
                <a:latin typeface="+mj-lt"/>
              </a:rPr>
              <a:t>      Must be by a Europe accredited trainer</a:t>
            </a:r>
          </a:p>
          <a:p>
            <a:pPr marL="457200" lvl="1" indent="0">
              <a:buNone/>
            </a:pPr>
            <a:r>
              <a:rPr lang="en-GB" sz="2000" b="1" dirty="0">
                <a:solidFill>
                  <a:srgbClr val="18263F"/>
                </a:solidFill>
                <a:latin typeface="+mj-lt"/>
              </a:rPr>
              <a:t>Supervision</a:t>
            </a:r>
          </a:p>
          <a:p>
            <a:pPr lvl="1">
              <a:buFont typeface="Arial" panose="020B0604020202020204" pitchFamily="34" charset="0"/>
              <a:buChar char="•"/>
            </a:pPr>
            <a:r>
              <a:rPr lang="en-GB" sz="2000" dirty="0">
                <a:solidFill>
                  <a:srgbClr val="18263F"/>
                </a:solidFill>
                <a:latin typeface="+mj-lt"/>
              </a:rPr>
              <a:t> 20 hours supervision is minimum. COMPETENCY IS KEY.</a:t>
            </a:r>
          </a:p>
          <a:p>
            <a:pPr lvl="1">
              <a:buFont typeface="Arial" panose="020B0604020202020204" pitchFamily="34" charset="0"/>
              <a:buChar char="•"/>
            </a:pPr>
            <a:r>
              <a:rPr lang="en-GB" sz="2000" dirty="0">
                <a:solidFill>
                  <a:srgbClr val="18263F"/>
                </a:solidFill>
                <a:latin typeface="+mj-lt"/>
              </a:rPr>
              <a:t>Supervision can be 1:1, group, face to face, telephone, Skype, ZOOM</a:t>
            </a:r>
          </a:p>
          <a:p>
            <a:pPr lvl="1">
              <a:buFont typeface="Arial" panose="020B0604020202020204" pitchFamily="34" charset="0"/>
              <a:buChar char="•"/>
            </a:pPr>
            <a:r>
              <a:rPr lang="en-GB" sz="2000" dirty="0">
                <a:solidFill>
                  <a:srgbClr val="18263F"/>
                </a:solidFill>
                <a:latin typeface="+mj-lt"/>
              </a:rPr>
              <a:t>Only those trained since 2011 can count supervision hours from training</a:t>
            </a:r>
          </a:p>
          <a:p>
            <a:pPr lvl="1">
              <a:buFont typeface="Arial" panose="020B0604020202020204" pitchFamily="34" charset="0"/>
              <a:buChar char="•"/>
            </a:pPr>
            <a:r>
              <a:rPr lang="en-GB" sz="2000" dirty="0">
                <a:solidFill>
                  <a:srgbClr val="18263F"/>
                </a:solidFill>
                <a:latin typeface="+mj-lt"/>
              </a:rPr>
              <a:t>Peer supervision or by a consultant in training cannot be counted for accreditation</a:t>
            </a:r>
          </a:p>
          <a:p>
            <a:pPr marL="457200" lvl="1" indent="0">
              <a:buNone/>
            </a:pPr>
            <a:endParaRPr lang="en-GB" sz="2000" dirty="0">
              <a:solidFill>
                <a:srgbClr val="18263F"/>
              </a:solidFill>
              <a:latin typeface="+mj-lt"/>
            </a:endParaRPr>
          </a:p>
          <a:p>
            <a:pPr lvl="1"/>
            <a:endParaRPr lang="en-GB" dirty="0"/>
          </a:p>
          <a:p>
            <a:pPr lvl="1"/>
            <a:endParaRPr lang="en-GB" dirty="0"/>
          </a:p>
          <a:p>
            <a:pPr lvl="1"/>
            <a:endParaRPr lang="en-GB" dirty="0"/>
          </a:p>
        </p:txBody>
      </p:sp>
      <p:pic>
        <p:nvPicPr>
          <p:cNvPr id="5" name="Picture 4" descr="EMDR BANNER 02.png">
            <a:extLst>
              <a:ext uri="{FF2B5EF4-FFF2-40B4-BE49-F238E27FC236}">
                <a16:creationId xmlns:a16="http://schemas.microsoft.com/office/drawing/2014/main" id="{79EBB21F-CFBA-459A-8307-89D9085C5EEE}"/>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223573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Completing the Competency Framework Documents. 2</a:t>
            </a:r>
          </a:p>
        </p:txBody>
      </p:sp>
      <p:sp>
        <p:nvSpPr>
          <p:cNvPr id="3" name="Content Placeholder 2"/>
          <p:cNvSpPr>
            <a:spLocks noGrp="1"/>
          </p:cNvSpPr>
          <p:nvPr>
            <p:ph idx="1"/>
          </p:nvPr>
        </p:nvSpPr>
        <p:spPr>
          <a:xfrm>
            <a:off x="457200" y="1638886"/>
            <a:ext cx="8229600" cy="4525963"/>
          </a:xfrm>
        </p:spPr>
        <p:txBody>
          <a:bodyPr>
            <a:normAutofit/>
          </a:bodyPr>
          <a:lstStyle/>
          <a:p>
            <a:pPr marL="457200" lvl="1" indent="0">
              <a:buNone/>
            </a:pPr>
            <a:endParaRPr lang="en-GB" sz="2000" dirty="0">
              <a:effectLst>
                <a:outerShdw blurRad="38100" dist="38100" dir="2700000" algn="tl">
                  <a:srgbClr val="000000">
                    <a:alpha val="43137"/>
                  </a:srgbClr>
                </a:outerShdw>
              </a:effectLst>
              <a:latin typeface="+mj-lt"/>
            </a:endParaRPr>
          </a:p>
          <a:p>
            <a:pPr marL="457200" lvl="1" indent="0">
              <a:buNone/>
            </a:pPr>
            <a:r>
              <a:rPr lang="en-GB" sz="2000" b="1" dirty="0">
                <a:effectLst>
                  <a:outerShdw blurRad="38100" dist="38100" dir="2700000" algn="tl">
                    <a:srgbClr val="000000">
                      <a:alpha val="43137"/>
                    </a:srgbClr>
                  </a:outerShdw>
                </a:effectLst>
                <a:latin typeface="+mj-lt"/>
              </a:rPr>
              <a:t>Clients</a:t>
            </a:r>
            <a:r>
              <a:rPr lang="en-GB" sz="2000" dirty="0">
                <a:effectLst>
                  <a:outerShdw blurRad="38100" dist="38100" dir="2700000" algn="tl">
                    <a:srgbClr val="000000">
                      <a:alpha val="43137"/>
                    </a:srgbClr>
                  </a:outerShdw>
                </a:effectLst>
                <a:latin typeface="+mj-lt"/>
              </a:rPr>
              <a:t> </a:t>
            </a:r>
          </a:p>
          <a:p>
            <a:pPr marL="457200" lvl="1" indent="0">
              <a:buNone/>
            </a:pPr>
            <a:endParaRPr lang="en-GB" sz="2000" dirty="0">
              <a:effectLst>
                <a:outerShdw blurRad="38100" dist="38100" dir="2700000" algn="tl">
                  <a:srgbClr val="000000">
                    <a:alpha val="43137"/>
                  </a:srgbClr>
                </a:outerShdw>
              </a:effectLst>
              <a:latin typeface="+mj-lt"/>
            </a:endParaRPr>
          </a:p>
          <a:p>
            <a:pPr marL="0" indent="0">
              <a:buNone/>
            </a:pPr>
            <a:r>
              <a:rPr lang="en-GB" sz="2000" dirty="0">
                <a:solidFill>
                  <a:srgbClr val="18263F"/>
                </a:solidFill>
                <a:effectLst>
                  <a:outerShdw blurRad="38100" dist="38100" dir="2700000" algn="tl">
                    <a:srgbClr val="000000">
                      <a:alpha val="43137"/>
                    </a:srgbClr>
                  </a:outerShdw>
                </a:effectLst>
                <a:latin typeface="+mj-lt"/>
              </a:rPr>
              <a:t>A small number of clients where only Grounding and Resourcing have been done may be included but vast majority (80%) of clients listed must reflect a through understanding and competency in all 8 phases. Too many clients with 3 or fewer sessions will not be satisfactory </a:t>
            </a:r>
          </a:p>
          <a:p>
            <a:endParaRPr lang="en-GB" sz="2200" dirty="0">
              <a:effectLst>
                <a:outerShdw blurRad="38100" dist="38100" dir="2700000" algn="tl">
                  <a:srgbClr val="000000">
                    <a:alpha val="43137"/>
                  </a:srgbClr>
                </a:outerShdw>
              </a:effectLst>
              <a:latin typeface="+mj-lt"/>
            </a:endParaRPr>
          </a:p>
          <a:p>
            <a:endParaRPr lang="en-GB" dirty="0">
              <a:effectLst>
                <a:outerShdw blurRad="38100" dist="38100" dir="2700000" algn="tl">
                  <a:srgbClr val="000000">
                    <a:alpha val="43137"/>
                  </a:srgbClr>
                </a:outerShdw>
              </a:effectLst>
            </a:endParaRPr>
          </a:p>
          <a:p>
            <a:endParaRPr lang="en-GB" dirty="0">
              <a:effectLst>
                <a:outerShdw blurRad="38100" dist="38100" dir="2700000" algn="tl">
                  <a:srgbClr val="000000">
                    <a:alpha val="43137"/>
                  </a:srgbClr>
                </a:outerShdw>
              </a:effectLst>
            </a:endParaRPr>
          </a:p>
          <a:p>
            <a:pPr marL="0" indent="0">
              <a:buNone/>
            </a:pPr>
            <a:endParaRPr lang="en-GB" dirty="0">
              <a:solidFill>
                <a:srgbClr val="18263F"/>
              </a:solidFill>
            </a:endParaRPr>
          </a:p>
          <a:p>
            <a:pPr marL="457200" lvl="1" indent="0">
              <a:buNone/>
            </a:pPr>
            <a:endParaRPr lang="en-GB" dirty="0"/>
          </a:p>
        </p:txBody>
      </p:sp>
      <p:pic>
        <p:nvPicPr>
          <p:cNvPr id="5" name="Picture 4" descr="EMDR BANNER 02.png">
            <a:extLst>
              <a:ext uri="{FF2B5EF4-FFF2-40B4-BE49-F238E27FC236}">
                <a16:creationId xmlns:a16="http://schemas.microsoft.com/office/drawing/2014/main" id="{4A076C46-8968-4F83-8CD1-654BD273DBC3}"/>
              </a:ext>
            </a:extLst>
          </p:cNvPr>
          <p:cNvPicPr>
            <a:picLocks noChangeAspect="1"/>
          </p:cNvPicPr>
          <p:nvPr/>
        </p:nvPicPr>
        <p:blipFill>
          <a:blip r:embed="rId3">
            <a:alphaModFix/>
            <a:extLst>
              <a:ext uri="{28A0092B-C50C-407E-A947-70E740481C1C}">
                <a14:useLocalDpi xmlns:a14="http://schemas.microsoft.com/office/drawing/2010/main" val="0"/>
              </a:ext>
            </a:extLst>
          </a:blip>
          <a:stretch>
            <a:fillRect/>
          </a:stretch>
        </p:blipFill>
        <p:spPr>
          <a:xfrm>
            <a:off x="0" y="5289278"/>
            <a:ext cx="9144000" cy="1574986"/>
          </a:xfrm>
          <a:prstGeom prst="rect">
            <a:avLst/>
          </a:prstGeom>
        </p:spPr>
      </p:pic>
    </p:spTree>
    <p:extLst>
      <p:ext uri="{BB962C8B-B14F-4D97-AF65-F5344CB8AC3E}">
        <p14:creationId xmlns:p14="http://schemas.microsoft.com/office/powerpoint/2010/main" val="1413307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6688</TotalTime>
  <Words>1022</Words>
  <Application>Microsoft Office PowerPoint</Application>
  <PresentationFormat>On-screen Show (4:3)</PresentationFormat>
  <Paragraphs>180</Paragraphs>
  <Slides>19</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 BERKLEY</vt:lpstr>
      <vt:lpstr>Arial</vt:lpstr>
      <vt:lpstr>Calibri</vt:lpstr>
      <vt:lpstr>Calibri Light</vt:lpstr>
      <vt:lpstr>Cambria</vt:lpstr>
      <vt:lpstr>Office Theme</vt:lpstr>
      <vt:lpstr>  </vt:lpstr>
      <vt:lpstr>Accreditation</vt:lpstr>
      <vt:lpstr>Accreditation </vt:lpstr>
      <vt:lpstr> Accreditation: the process </vt:lpstr>
      <vt:lpstr>Please Check!</vt:lpstr>
      <vt:lpstr>Accreditation: the process  </vt:lpstr>
      <vt:lpstr>Submitting Documents </vt:lpstr>
      <vt:lpstr>Completing the Competency Framework Documents 1</vt:lpstr>
      <vt:lpstr>Completing the Competency Framework Documents. 2</vt:lpstr>
      <vt:lpstr>Completing the Competency Framework Documents. 3</vt:lpstr>
      <vt:lpstr>Completing the Competency Framework documents 4.</vt:lpstr>
      <vt:lpstr>Disclaimer</vt:lpstr>
      <vt:lpstr>Child and Adolescent Practitioner </vt:lpstr>
      <vt:lpstr>Child and Adolescent Consultant </vt:lpstr>
      <vt:lpstr>Algorithm Practitioner Competency Framework Document </vt:lpstr>
      <vt:lpstr> Re-accreditation </vt:lpstr>
      <vt:lpstr>Mitigation</vt:lpstr>
      <vt:lpstr>Mitigation</vt:lpstr>
      <vt:lpstr>Continuing Professional Development </vt:lpstr>
    </vt:vector>
  </TitlesOfParts>
  <Manager/>
  <Company>Pro&gt;Media London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EMDR - 2015</dc:title>
  <dc:subject/>
  <dc:creator>Timothy Jones</dc:creator>
  <cp:keywords/>
  <dc:description/>
  <cp:lastModifiedBy>Jane Logie</cp:lastModifiedBy>
  <cp:revision>153</cp:revision>
  <cp:lastPrinted>2022-10-29T08:32:42Z</cp:lastPrinted>
  <dcterms:created xsi:type="dcterms:W3CDTF">2015-05-26T08:40:16Z</dcterms:created>
  <dcterms:modified xsi:type="dcterms:W3CDTF">2022-11-10T17:34:32Z</dcterms:modified>
  <cp:category/>
</cp:coreProperties>
</file>