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78" r:id="rId2"/>
    <p:sldId id="279" r:id="rId3"/>
    <p:sldId id="290" r:id="rId4"/>
    <p:sldId id="276" r:id="rId5"/>
    <p:sldId id="289" r:id="rId6"/>
    <p:sldId id="280" r:id="rId7"/>
    <p:sldId id="281" r:id="rId8"/>
    <p:sldId id="286" r:id="rId9"/>
    <p:sldId id="285" r:id="rId10"/>
    <p:sldId id="282" r:id="rId11"/>
    <p:sldId id="269"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99">
          <p15:clr>
            <a:srgbClr val="A4A3A4"/>
          </p15:clr>
        </p15:guide>
        <p15:guide id="2" pos="807">
          <p15:clr>
            <a:srgbClr val="A4A3A4"/>
          </p15:clr>
        </p15:guide>
        <p15:guide id="3" pos="60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63F"/>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80" autoAdjust="0"/>
    <p:restoredTop sz="86410"/>
  </p:normalViewPr>
  <p:slideViewPr>
    <p:cSldViewPr snapToGrid="0" snapToObjects="1">
      <p:cViewPr varScale="1">
        <p:scale>
          <a:sx n="64" d="100"/>
          <a:sy n="64" d="100"/>
        </p:scale>
        <p:origin x="924" y="72"/>
      </p:cViewPr>
      <p:guideLst>
        <p:guide orient="horz" pos="999"/>
        <p:guide pos="807"/>
        <p:guide pos="604"/>
      </p:guideLst>
    </p:cSldViewPr>
  </p:slideViewPr>
  <p:outlineViewPr>
    <p:cViewPr>
      <p:scale>
        <a:sx n="33" d="100"/>
        <a:sy n="33" d="100"/>
      </p:scale>
      <p:origin x="0" y="-12204"/>
    </p:cViewPr>
  </p:outlineViewPr>
  <p:notesTextViewPr>
    <p:cViewPr>
      <p:scale>
        <a:sx n="100" d="100"/>
        <a:sy n="100" d="100"/>
      </p:scale>
      <p:origin x="0" y="-780"/>
    </p:cViewPr>
  </p:notesTextViewPr>
  <p:sorterViewPr>
    <p:cViewPr>
      <p:scale>
        <a:sx n="100" d="100"/>
        <a:sy n="100" d="100"/>
      </p:scale>
      <p:origin x="0" y="-942"/>
    </p:cViewPr>
  </p:sorterViewPr>
  <p:notesViewPr>
    <p:cSldViewPr snapToGrid="0" snapToObjects="1">
      <p:cViewPr varScale="1">
        <p:scale>
          <a:sx n="54" d="100"/>
          <a:sy n="54" d="100"/>
        </p:scale>
        <p:origin x="28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074328-7236-4537-98A0-07FF4048E0F3}" type="datetimeFigureOut">
              <a:rPr lang="en-GB" smtClean="0"/>
              <a:t>24/01/2017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35D6FF-2E1E-43A0-9C60-E2098987EB54}" type="slidenum">
              <a:rPr lang="en-GB" smtClean="0"/>
              <a:t>‹#›</a:t>
            </a:fld>
            <a:endParaRPr lang="en-GB"/>
          </a:p>
        </p:txBody>
      </p:sp>
    </p:spTree>
    <p:extLst>
      <p:ext uri="{BB962C8B-B14F-4D97-AF65-F5344CB8AC3E}">
        <p14:creationId xmlns:p14="http://schemas.microsoft.com/office/powerpoint/2010/main" val="4196585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35D6FF-2E1E-43A0-9C60-E2098987EB54}" type="slidenum">
              <a:rPr lang="en-GB" smtClean="0"/>
              <a:t>1</a:t>
            </a:fld>
            <a:endParaRPr lang="en-GB"/>
          </a:p>
        </p:txBody>
      </p:sp>
    </p:spTree>
    <p:extLst>
      <p:ext uri="{BB962C8B-B14F-4D97-AF65-F5344CB8AC3E}">
        <p14:creationId xmlns:p14="http://schemas.microsoft.com/office/powerpoint/2010/main" val="278406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t>C and A Practitioner approved in 2011.  Can count cases and supervision used in generic application as long as are child cases and supervision is from consultant</a:t>
            </a:r>
            <a:r>
              <a:rPr lang="en-GB" sz="2000" baseline="0" dirty="0" smtClean="0"/>
              <a:t> who works mainly with this population.</a:t>
            </a:r>
            <a:endParaRPr lang="en-GB" sz="2000" dirty="0" smtClean="0"/>
          </a:p>
          <a:p>
            <a:endParaRPr lang="en-GB" sz="2000" dirty="0" smtClean="0"/>
          </a:p>
          <a:p>
            <a:r>
              <a:rPr lang="en-GB" sz="2000" dirty="0" smtClean="0"/>
              <a:t> Delays in getting the necessary documentation on</a:t>
            </a:r>
            <a:r>
              <a:rPr lang="en-GB" sz="2000" baseline="0" dirty="0" smtClean="0"/>
              <a:t> the web has meant that we have only begun to receive applications during the past year.</a:t>
            </a:r>
            <a:endParaRPr lang="en-GB" sz="2000" dirty="0" smtClean="0"/>
          </a:p>
          <a:p>
            <a:endParaRPr lang="en-GB" sz="2000" dirty="0" smtClean="0"/>
          </a:p>
          <a:p>
            <a:r>
              <a:rPr lang="en-GB" sz="2000" dirty="0" smtClean="0"/>
              <a:t> Creation of position of C</a:t>
            </a:r>
            <a:r>
              <a:rPr lang="en-GB" sz="2000" baseline="0" dirty="0" smtClean="0"/>
              <a:t> and A Consultants received  approval in Europe in November 2016. </a:t>
            </a:r>
          </a:p>
          <a:p>
            <a:endParaRPr lang="en-GB" sz="2000" baseline="0" dirty="0" smtClean="0"/>
          </a:p>
          <a:p>
            <a:r>
              <a:rPr lang="en-GB" sz="2000" baseline="0" dirty="0" smtClean="0"/>
              <a:t>The UK and Ireland Association is currently looking at a period for </a:t>
            </a:r>
            <a:r>
              <a:rPr lang="en-GB" sz="2000" baseline="0" dirty="0" err="1" smtClean="0"/>
              <a:t>grandparenting</a:t>
            </a:r>
            <a:r>
              <a:rPr lang="en-GB" sz="2000" baseline="0" dirty="0" smtClean="0"/>
              <a:t> of C and A consultants </a:t>
            </a:r>
          </a:p>
          <a:p>
            <a:endParaRPr lang="en-GB" sz="2000" baseline="0" dirty="0" smtClean="0"/>
          </a:p>
          <a:p>
            <a:r>
              <a:rPr lang="en-GB" sz="2000" baseline="0" dirty="0" smtClean="0"/>
              <a:t>many of you will work with adults with complex trauma who may have been traumatised  as children . </a:t>
            </a:r>
          </a:p>
          <a:p>
            <a:endParaRPr lang="en-GB" sz="2000" baseline="0" dirty="0" smtClean="0"/>
          </a:p>
          <a:p>
            <a:r>
              <a:rPr lang="en-GB" sz="2000" baseline="0" dirty="0" smtClean="0"/>
              <a:t>Many have found the child trainings very valuable. </a:t>
            </a:r>
          </a:p>
          <a:p>
            <a:endParaRPr lang="en-GB" sz="2000" baseline="0" dirty="0" smtClean="0"/>
          </a:p>
          <a:p>
            <a:r>
              <a:rPr lang="en-GB" sz="2000" baseline="0" dirty="0" smtClean="0"/>
              <a:t>If most of your work is with children, we would encourage you to </a:t>
            </a:r>
            <a:r>
              <a:rPr lang="en-GB" sz="2000" baseline="0" dirty="0" err="1" smtClean="0"/>
              <a:t>puruse</a:t>
            </a:r>
            <a:r>
              <a:rPr lang="en-GB" sz="2000" baseline="0" dirty="0" smtClean="0"/>
              <a:t> C and A accreditation</a:t>
            </a:r>
            <a:endParaRPr lang="en-GB" sz="2000" dirty="0"/>
          </a:p>
        </p:txBody>
      </p:sp>
      <p:sp>
        <p:nvSpPr>
          <p:cNvPr id="4" name="Slide Number Placeholder 3"/>
          <p:cNvSpPr>
            <a:spLocks noGrp="1"/>
          </p:cNvSpPr>
          <p:nvPr>
            <p:ph type="sldNum" sz="quarter" idx="10"/>
          </p:nvPr>
        </p:nvSpPr>
        <p:spPr/>
        <p:txBody>
          <a:bodyPr/>
          <a:lstStyle/>
          <a:p>
            <a:fld id="{1435D6FF-2E1E-43A0-9C60-E2098987EB54}" type="slidenum">
              <a:rPr lang="en-GB" smtClean="0"/>
              <a:t>10</a:t>
            </a:fld>
            <a:endParaRPr lang="en-GB"/>
          </a:p>
        </p:txBody>
      </p:sp>
    </p:spTree>
    <p:extLst>
      <p:ext uri="{BB962C8B-B14F-4D97-AF65-F5344CB8AC3E}">
        <p14:creationId xmlns:p14="http://schemas.microsoft.com/office/powerpoint/2010/main" val="1566096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t>A word about reaccreditation.</a:t>
            </a:r>
          </a:p>
          <a:p>
            <a:endParaRPr lang="en-GB" sz="2000" dirty="0" smtClean="0"/>
          </a:p>
          <a:p>
            <a:r>
              <a:rPr lang="en-GB" sz="2000" dirty="0" smtClean="0"/>
              <a:t>It is important that people take responsibility throughout the 5 year period to keep their CPD</a:t>
            </a:r>
            <a:r>
              <a:rPr lang="en-GB" sz="2000" baseline="0" dirty="0" smtClean="0"/>
              <a:t> up to date and to ensure that they receive supervision and link into the association. </a:t>
            </a:r>
          </a:p>
          <a:p>
            <a:r>
              <a:rPr lang="en-GB" sz="2000" baseline="0" dirty="0" smtClean="0"/>
              <a:t>We are required to ensure our CPD for professional registration and EMDR requirements are not overly demanding. </a:t>
            </a:r>
          </a:p>
          <a:p>
            <a:r>
              <a:rPr lang="en-GB" sz="2000" baseline="0" dirty="0" smtClean="0"/>
              <a:t>Amounts to no more than equivalent day and a half of EMDR specific each year</a:t>
            </a:r>
          </a:p>
          <a:p>
            <a:endParaRPr lang="en-GB" sz="2000" baseline="0" dirty="0" smtClean="0"/>
          </a:p>
          <a:p>
            <a:endParaRPr lang="en-GB" sz="2000" baseline="0" dirty="0" smtClean="0"/>
          </a:p>
          <a:p>
            <a:r>
              <a:rPr lang="en-GB" sz="2000" baseline="0" dirty="0" smtClean="0"/>
              <a:t>The information which was ,until recently, on our web pages was misleading and there is no requirement for 3 references.</a:t>
            </a:r>
          </a:p>
          <a:p>
            <a:endParaRPr lang="en-GB" sz="2000" baseline="0" dirty="0" smtClean="0"/>
          </a:p>
          <a:p>
            <a:r>
              <a:rPr lang="en-GB" sz="2000" baseline="0" dirty="0" smtClean="0"/>
              <a:t>New dedicated admin means you are now reminded when </a:t>
            </a:r>
            <a:r>
              <a:rPr lang="en-GB" sz="2000" baseline="0" dirty="0" err="1" smtClean="0"/>
              <a:t>reacc</a:t>
            </a:r>
            <a:r>
              <a:rPr lang="en-GB" sz="2000" baseline="0" dirty="0" smtClean="0"/>
              <a:t>. due</a:t>
            </a:r>
          </a:p>
          <a:p>
            <a:r>
              <a:rPr lang="en-GB" sz="2000" baseline="0" dirty="0" smtClean="0"/>
              <a:t> </a:t>
            </a:r>
          </a:p>
          <a:p>
            <a:r>
              <a:rPr lang="en-GB" sz="2000" baseline="0" dirty="0" smtClean="0"/>
              <a:t>Worked to provide info about this on  our web pages . Hope now </a:t>
            </a:r>
            <a:r>
              <a:rPr lang="en-GB" sz="2000" baseline="0" smtClean="0"/>
              <a:t>comprehensive,clear</a:t>
            </a:r>
            <a:r>
              <a:rPr lang="en-GB" sz="2000" baseline="0" dirty="0" smtClean="0"/>
              <a:t> and complete</a:t>
            </a:r>
          </a:p>
          <a:p>
            <a:endParaRPr lang="en-GB" sz="2000" baseline="0" dirty="0" smtClean="0"/>
          </a:p>
          <a:p>
            <a:endParaRPr lang="en-GB" sz="2000" baseline="0" dirty="0" smtClean="0"/>
          </a:p>
          <a:p>
            <a:r>
              <a:rPr lang="en-GB" sz="2000" baseline="0" dirty="0" smtClean="0"/>
              <a:t>Thank you for listening</a:t>
            </a:r>
          </a:p>
          <a:p>
            <a:r>
              <a:rPr lang="en-GB" sz="2000" baseline="0" dirty="0" smtClean="0"/>
              <a:t>Any Questions</a:t>
            </a:r>
          </a:p>
        </p:txBody>
      </p:sp>
      <p:sp>
        <p:nvSpPr>
          <p:cNvPr id="4" name="Slide Number Placeholder 3"/>
          <p:cNvSpPr>
            <a:spLocks noGrp="1"/>
          </p:cNvSpPr>
          <p:nvPr>
            <p:ph type="sldNum" sz="quarter" idx="10"/>
          </p:nvPr>
        </p:nvSpPr>
        <p:spPr/>
        <p:txBody>
          <a:bodyPr/>
          <a:lstStyle/>
          <a:p>
            <a:fld id="{1435D6FF-2E1E-43A0-9C60-E2098987EB54}" type="slidenum">
              <a:rPr lang="en-GB" smtClean="0"/>
              <a:t>11</a:t>
            </a:fld>
            <a:endParaRPr lang="en-GB"/>
          </a:p>
        </p:txBody>
      </p:sp>
    </p:spTree>
    <p:extLst>
      <p:ext uri="{BB962C8B-B14F-4D97-AF65-F5344CB8AC3E}">
        <p14:creationId xmlns:p14="http://schemas.microsoft.com/office/powerpoint/2010/main" val="3696422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smtClean="0"/>
              <a:t>Outlie process </a:t>
            </a:r>
            <a:endParaRPr lang="en-GB" sz="1800" baseline="0" dirty="0" smtClean="0"/>
          </a:p>
          <a:p>
            <a:endParaRPr lang="en-GB" sz="1800" baseline="0" dirty="0" smtClean="0"/>
          </a:p>
          <a:p>
            <a:r>
              <a:rPr lang="en-GB" sz="1800" baseline="0" dirty="0" smtClean="0"/>
              <a:t>Please feel free to ask questions during the sessions and we will have time later as well</a:t>
            </a:r>
          </a:p>
          <a:p>
            <a:endParaRPr lang="en-GB" sz="1800" baseline="0" dirty="0" smtClean="0"/>
          </a:p>
          <a:p>
            <a:r>
              <a:rPr lang="en-GB" sz="1800" baseline="0" dirty="0" smtClean="0"/>
              <a:t>practical aspects of making applications, and about some of the professional issues</a:t>
            </a:r>
          </a:p>
          <a:p>
            <a:endParaRPr lang="en-GB" sz="1800" baseline="0" dirty="0" smtClean="0"/>
          </a:p>
          <a:p>
            <a:r>
              <a:rPr lang="en-GB" sz="1800" baseline="0" dirty="0" smtClean="0"/>
              <a:t>We will speak about Child and Adolescent accreditation</a:t>
            </a:r>
          </a:p>
          <a:p>
            <a:endParaRPr lang="en-GB" sz="1800" baseline="0" dirty="0" smtClean="0"/>
          </a:p>
          <a:p>
            <a:r>
              <a:rPr lang="en-GB" sz="1800" baseline="0" dirty="0" smtClean="0"/>
              <a:t>proposed changes to the Competency documents. Derek Farrell will talk in more detail </a:t>
            </a:r>
          </a:p>
          <a:p>
            <a:endParaRPr lang="en-GB" sz="1800" baseline="0" dirty="0" smtClean="0"/>
          </a:p>
          <a:p>
            <a:r>
              <a:rPr lang="en-GB" sz="1800" baseline="0" dirty="0" smtClean="0"/>
              <a:t> issues around re accreditation</a:t>
            </a:r>
            <a:endParaRPr lang="en-GB" sz="1800" dirty="0"/>
          </a:p>
        </p:txBody>
      </p:sp>
      <p:sp>
        <p:nvSpPr>
          <p:cNvPr id="4" name="Slide Number Placeholder 3"/>
          <p:cNvSpPr>
            <a:spLocks noGrp="1"/>
          </p:cNvSpPr>
          <p:nvPr>
            <p:ph type="sldNum" sz="quarter" idx="10"/>
          </p:nvPr>
        </p:nvSpPr>
        <p:spPr/>
        <p:txBody>
          <a:bodyPr/>
          <a:lstStyle/>
          <a:p>
            <a:fld id="{1435D6FF-2E1E-43A0-9C60-E2098987EB54}" type="slidenum">
              <a:rPr lang="en-GB" smtClean="0"/>
              <a:t>2</a:t>
            </a:fld>
            <a:endParaRPr lang="en-GB"/>
          </a:p>
        </p:txBody>
      </p:sp>
    </p:spTree>
    <p:extLst>
      <p:ext uri="{BB962C8B-B14F-4D97-AF65-F5344CB8AC3E}">
        <p14:creationId xmlns:p14="http://schemas.microsoft.com/office/powerpoint/2010/main" val="2477126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2800" dirty="0" smtClean="0"/>
              <a:t>Accreditation</a:t>
            </a:r>
          </a:p>
          <a:p>
            <a:pPr marL="0" indent="0">
              <a:buNone/>
            </a:pPr>
            <a:endParaRPr lang="en-GB" dirty="0" smtClean="0"/>
          </a:p>
          <a:p>
            <a:pPr marL="0" indent="0">
              <a:buNone/>
            </a:pPr>
            <a:r>
              <a:rPr lang="en-GB" sz="2000" dirty="0" smtClean="0"/>
              <a:t>Importance of accredited </a:t>
            </a:r>
            <a:r>
              <a:rPr lang="en-GB" sz="2000" dirty="0" err="1" smtClean="0"/>
              <a:t>workforce,ther</a:t>
            </a:r>
            <a:r>
              <a:rPr lang="en-GB" sz="2000" baseline="0" dirty="0" err="1" smtClean="0"/>
              <a:t>apists</a:t>
            </a:r>
            <a:r>
              <a:rPr lang="en-GB" sz="2000" baseline="0" dirty="0" smtClean="0"/>
              <a:t> and consultants. </a:t>
            </a:r>
          </a:p>
          <a:p>
            <a:pPr marL="0" indent="0">
              <a:buNone/>
            </a:pPr>
            <a:endParaRPr lang="en-GB" sz="2000" baseline="0" dirty="0" smtClean="0"/>
          </a:p>
          <a:p>
            <a:pPr marL="0" indent="0">
              <a:buNone/>
            </a:pPr>
            <a:r>
              <a:rPr lang="en-GB" sz="2000" dirty="0" smtClean="0"/>
              <a:t>Numbers accredited now growing fast.</a:t>
            </a:r>
          </a:p>
          <a:p>
            <a:pPr marL="0" indent="0">
              <a:buNone/>
            </a:pPr>
            <a:r>
              <a:rPr lang="en-GB" sz="2000" dirty="0" smtClean="0"/>
              <a:t>Great to see so many today working to consultancy</a:t>
            </a:r>
          </a:p>
          <a:p>
            <a:pPr marL="0" indent="0">
              <a:buNone/>
            </a:pPr>
            <a:r>
              <a:rPr lang="en-GB" sz="2000" dirty="0" smtClean="0"/>
              <a:t>During the past year the Association has processed over 200 applications for accreditation and re accreditation</a:t>
            </a:r>
          </a:p>
          <a:p>
            <a:pPr marL="0" indent="0">
              <a:buNone/>
            </a:pPr>
            <a:endParaRPr lang="en-GB" sz="2000" dirty="0" smtClean="0"/>
          </a:p>
          <a:p>
            <a:pPr marL="0" indent="0">
              <a:buNone/>
            </a:pPr>
            <a:r>
              <a:rPr lang="en-GB" sz="2000" dirty="0" smtClean="0"/>
              <a:t>Added more from </a:t>
            </a:r>
            <a:r>
              <a:rPr lang="en-GB" sz="2000" dirty="0" err="1" smtClean="0"/>
              <a:t>jan</a:t>
            </a:r>
            <a:r>
              <a:rPr lang="en-GB" sz="2000" dirty="0" smtClean="0"/>
              <a:t> </a:t>
            </a:r>
            <a:r>
              <a:rPr lang="en-GB" sz="2000" dirty="0" err="1" smtClean="0"/>
              <a:t>mtg</a:t>
            </a:r>
            <a:endParaRPr lang="en-GB" sz="2000" dirty="0" smtClean="0"/>
          </a:p>
          <a:p>
            <a:pPr marL="0" indent="0">
              <a:buNone/>
            </a:pPr>
            <a:r>
              <a:rPr lang="en-GB" sz="2000" dirty="0" smtClean="0"/>
              <a:t> </a:t>
            </a:r>
          </a:p>
          <a:p>
            <a:pPr marL="0" indent="0">
              <a:buNone/>
            </a:pPr>
            <a:r>
              <a:rPr lang="en-GB" sz="2000" dirty="0" smtClean="0"/>
              <a:t>Process applications for </a:t>
            </a:r>
            <a:r>
              <a:rPr lang="en-GB" sz="2000" baseline="0" dirty="0" smtClean="0"/>
              <a:t>Trauma Aid ,formerly HAP. We do this where countries have yet to establish an association and or accreditation process.</a:t>
            </a:r>
            <a:endParaRPr lang="en-GB" sz="2000" dirty="0" smtClean="0"/>
          </a:p>
          <a:p>
            <a:endParaRPr lang="en-GB" dirty="0"/>
          </a:p>
        </p:txBody>
      </p:sp>
      <p:sp>
        <p:nvSpPr>
          <p:cNvPr id="4" name="Slide Number Placeholder 3"/>
          <p:cNvSpPr>
            <a:spLocks noGrp="1"/>
          </p:cNvSpPr>
          <p:nvPr>
            <p:ph type="sldNum" sz="quarter" idx="10"/>
          </p:nvPr>
        </p:nvSpPr>
        <p:spPr>
          <a:xfrm>
            <a:off x="3429000" y="8685213"/>
            <a:ext cx="2971800" cy="458787"/>
          </a:xfrm>
        </p:spPr>
        <p:txBody>
          <a:bodyPr/>
          <a:lstStyle/>
          <a:p>
            <a:fld id="{1435D6FF-2E1E-43A0-9C60-E2098987EB54}" type="slidenum">
              <a:rPr lang="en-GB" smtClean="0"/>
              <a:t>3</a:t>
            </a:fld>
            <a:endParaRPr lang="en-GB" dirty="0"/>
          </a:p>
        </p:txBody>
      </p:sp>
    </p:spTree>
    <p:extLst>
      <p:ext uri="{BB962C8B-B14F-4D97-AF65-F5344CB8AC3E}">
        <p14:creationId xmlns:p14="http://schemas.microsoft.com/office/powerpoint/2010/main" val="2062768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what is the process.?</a:t>
            </a:r>
          </a:p>
          <a:p>
            <a:endParaRPr lang="en-GB" dirty="0" smtClean="0"/>
          </a:p>
          <a:p>
            <a:r>
              <a:rPr lang="en-GB" dirty="0" smtClean="0"/>
              <a:t>We meet every 2 months</a:t>
            </a:r>
            <a:r>
              <a:rPr lang="en-GB" baseline="0" dirty="0" smtClean="0"/>
              <a:t> to consider the applications. </a:t>
            </a:r>
          </a:p>
          <a:p>
            <a:endParaRPr lang="en-GB" baseline="0" dirty="0" smtClean="0"/>
          </a:p>
          <a:p>
            <a:r>
              <a:rPr lang="en-GB" baseline="0" dirty="0" smtClean="0"/>
              <a:t>All applications must be with us no less than 10 working days before the meeting.</a:t>
            </a:r>
          </a:p>
          <a:p>
            <a:endParaRPr lang="en-GB" dirty="0" smtClean="0"/>
          </a:p>
          <a:p>
            <a:r>
              <a:rPr lang="en-GB" dirty="0" smtClean="0"/>
              <a:t>We</a:t>
            </a:r>
            <a:r>
              <a:rPr lang="en-GB" baseline="0" dirty="0" smtClean="0"/>
              <a:t> ask for documents to be word processed and not handwritten.</a:t>
            </a:r>
          </a:p>
          <a:p>
            <a:endParaRPr lang="en-GB" baseline="0" dirty="0" smtClean="0"/>
          </a:p>
          <a:p>
            <a:r>
              <a:rPr lang="en-GB" baseline="0" dirty="0" smtClean="0"/>
              <a:t>We ask for the documents to be presented as one continuous file, not for example on 17 or 18  separate pages.</a:t>
            </a:r>
          </a:p>
          <a:p>
            <a:endParaRPr lang="en-GB" baseline="0" dirty="0" smtClean="0"/>
          </a:p>
          <a:p>
            <a:r>
              <a:rPr lang="en-GB" baseline="0" dirty="0" smtClean="0"/>
              <a:t>If they are sent as separate pages it can take 10,20,30 or  seconds or often longer  for each page to open.</a:t>
            </a:r>
          </a:p>
          <a:p>
            <a:endParaRPr lang="en-GB" baseline="0" dirty="0" smtClean="0"/>
          </a:p>
          <a:p>
            <a:r>
              <a:rPr lang="en-GB" baseline="0" dirty="0" smtClean="0"/>
              <a:t> For our last meeting we had 31 applications to consider. It  can make the process very </a:t>
            </a:r>
            <a:r>
              <a:rPr lang="en-GB" baseline="0" dirty="0" err="1" smtClean="0"/>
              <a:t>very</a:t>
            </a:r>
            <a:r>
              <a:rPr lang="en-GB" baseline="0" dirty="0" smtClean="0"/>
              <a:t> lengthy for us if the documents are not in the correct format.  </a:t>
            </a:r>
          </a:p>
          <a:p>
            <a:r>
              <a:rPr lang="en-GB" baseline="0" dirty="0" smtClean="0"/>
              <a:t>And if like me your internet is rubbish it can take forever to open some docs.</a:t>
            </a:r>
          </a:p>
          <a:p>
            <a:endParaRPr lang="en-GB" baseline="0" dirty="0" smtClean="0"/>
          </a:p>
          <a:p>
            <a:r>
              <a:rPr lang="en-GB" baseline="0" dirty="0" smtClean="0"/>
              <a:t>It is only in the last year that we have had dedicated admin time for the accreditation process. It has made the system much more efficient.</a:t>
            </a:r>
          </a:p>
        </p:txBody>
      </p:sp>
      <p:sp>
        <p:nvSpPr>
          <p:cNvPr id="4" name="Slide Number Placeholder 3"/>
          <p:cNvSpPr>
            <a:spLocks noGrp="1"/>
          </p:cNvSpPr>
          <p:nvPr>
            <p:ph type="sldNum" sz="quarter" idx="10"/>
          </p:nvPr>
        </p:nvSpPr>
        <p:spPr/>
        <p:txBody>
          <a:bodyPr/>
          <a:lstStyle/>
          <a:p>
            <a:fld id="{1435D6FF-2E1E-43A0-9C60-E2098987EB54}" type="slidenum">
              <a:rPr lang="en-GB" smtClean="0"/>
              <a:t>4</a:t>
            </a:fld>
            <a:endParaRPr lang="en-GB"/>
          </a:p>
        </p:txBody>
      </p:sp>
    </p:spTree>
    <p:extLst>
      <p:ext uri="{BB962C8B-B14F-4D97-AF65-F5344CB8AC3E}">
        <p14:creationId xmlns:p14="http://schemas.microsoft.com/office/powerpoint/2010/main" val="1514469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t>Making an</a:t>
            </a:r>
            <a:r>
              <a:rPr lang="en-GB" sz="2000" baseline="0" dirty="0" smtClean="0"/>
              <a:t> application 2.</a:t>
            </a:r>
          </a:p>
          <a:p>
            <a:r>
              <a:rPr lang="en-GB" sz="2000" dirty="0" smtClean="0"/>
              <a:t>Four Members</a:t>
            </a:r>
            <a:r>
              <a:rPr lang="en-GB" sz="2000" baseline="0" dirty="0" smtClean="0"/>
              <a:t> of the committee consider all applications prior to the committee meeting..</a:t>
            </a:r>
          </a:p>
          <a:p>
            <a:endParaRPr lang="en-GB" sz="2000" baseline="0" dirty="0" smtClean="0"/>
          </a:p>
          <a:p>
            <a:r>
              <a:rPr lang="en-GB" sz="2000" baseline="0" dirty="0" smtClean="0"/>
              <a:t> majority of applications are completed well and satisfy the criteria</a:t>
            </a:r>
          </a:p>
          <a:p>
            <a:endParaRPr lang="en-GB" sz="2000" baseline="0" dirty="0" smtClean="0"/>
          </a:p>
          <a:p>
            <a:r>
              <a:rPr lang="en-GB" sz="2000" baseline="0" dirty="0" smtClean="0"/>
              <a:t>four of us will agree to recommend these to the full committee  and for ratification.</a:t>
            </a:r>
          </a:p>
          <a:p>
            <a:endParaRPr lang="en-GB" sz="2000" baseline="0" dirty="0" smtClean="0"/>
          </a:p>
          <a:p>
            <a:r>
              <a:rPr lang="en-GB" sz="2000" baseline="0" dirty="0" smtClean="0"/>
              <a:t>Where we have queries about an application, that application will be scrutinised by all members of the committee during the meeting and decisions made at that time.</a:t>
            </a:r>
          </a:p>
          <a:p>
            <a:endParaRPr lang="en-GB" sz="2000" baseline="0" dirty="0" smtClean="0"/>
          </a:p>
          <a:p>
            <a:r>
              <a:rPr lang="en-GB" sz="2000" baseline="0" dirty="0" smtClean="0"/>
              <a:t>A small number of applicants </a:t>
            </a:r>
            <a:r>
              <a:rPr lang="en-GB" sz="2000" dirty="0" smtClean="0"/>
              <a:t>need to </a:t>
            </a:r>
            <a:r>
              <a:rPr lang="en-GB" sz="2000" baseline="0" dirty="0" smtClean="0"/>
              <a:t>provide further information or clarification. </a:t>
            </a:r>
          </a:p>
          <a:p>
            <a:endParaRPr lang="en-GB" sz="2000" dirty="0"/>
          </a:p>
          <a:p>
            <a:r>
              <a:rPr lang="en-GB" sz="2000" baseline="0" dirty="0" smtClean="0"/>
              <a:t>Will</a:t>
            </a:r>
            <a:r>
              <a:rPr lang="en-GB" sz="2000" dirty="0" smtClean="0"/>
              <a:t> look again at these when have the info</a:t>
            </a:r>
          </a:p>
          <a:p>
            <a:endParaRPr lang="en-GB" sz="2000" baseline="0" dirty="0" smtClean="0"/>
          </a:p>
          <a:p>
            <a:r>
              <a:rPr lang="en-GB" sz="2000" baseline="0" dirty="0" smtClean="0"/>
              <a:t>The committee makes recommendations only. The main Board need  ratify the recommendations</a:t>
            </a:r>
          </a:p>
          <a:p>
            <a:endParaRPr lang="en-GB" sz="2000" baseline="0" dirty="0" smtClean="0"/>
          </a:p>
          <a:p>
            <a:r>
              <a:rPr lang="en-GB" sz="2000" dirty="0" smtClean="0"/>
              <a:t>Dawn, </a:t>
            </a:r>
            <a:r>
              <a:rPr lang="en-GB" sz="2000" dirty="0" err="1" smtClean="0"/>
              <a:t>admin,once</a:t>
            </a:r>
            <a:r>
              <a:rPr lang="en-GB" sz="2000" dirty="0" smtClean="0"/>
              <a:t> ratified notifies applicants and certs sent.</a:t>
            </a:r>
          </a:p>
          <a:p>
            <a:r>
              <a:rPr lang="en-GB" sz="2000" dirty="0" smtClean="0"/>
              <a:t>The names of those accredited are added to the web</a:t>
            </a:r>
            <a:endParaRPr lang="en-GB" sz="2000" dirty="0"/>
          </a:p>
        </p:txBody>
      </p:sp>
      <p:sp>
        <p:nvSpPr>
          <p:cNvPr id="4" name="Slide Number Placeholder 3"/>
          <p:cNvSpPr>
            <a:spLocks noGrp="1"/>
          </p:cNvSpPr>
          <p:nvPr>
            <p:ph type="sldNum" sz="quarter" idx="10"/>
          </p:nvPr>
        </p:nvSpPr>
        <p:spPr/>
        <p:txBody>
          <a:bodyPr/>
          <a:lstStyle/>
          <a:p>
            <a:fld id="{1435D6FF-2E1E-43A0-9C60-E2098987EB54}" type="slidenum">
              <a:rPr lang="en-GB" smtClean="0"/>
              <a:t>5</a:t>
            </a:fld>
            <a:endParaRPr lang="en-GB"/>
          </a:p>
        </p:txBody>
      </p:sp>
    </p:spTree>
    <p:extLst>
      <p:ext uri="{BB962C8B-B14F-4D97-AF65-F5344CB8AC3E}">
        <p14:creationId xmlns:p14="http://schemas.microsoft.com/office/powerpoint/2010/main" val="1246613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t>Some </a:t>
            </a:r>
            <a:r>
              <a:rPr lang="en-GB" sz="2000" baseline="0" dirty="0" smtClean="0"/>
              <a:t>training  not Europe Accredited. Do check your supervisees have done an approved training.</a:t>
            </a:r>
          </a:p>
          <a:p>
            <a:endParaRPr lang="en-GB" sz="2000" baseline="0" dirty="0" smtClean="0"/>
          </a:p>
          <a:p>
            <a:r>
              <a:rPr lang="en-GB" sz="2000" baseline="0" dirty="0" smtClean="0"/>
              <a:t>The criteria are set for us by Europe. We can add to these but not accept anyone who doesn’t fulfil the criteria. </a:t>
            </a:r>
          </a:p>
          <a:p>
            <a:endParaRPr lang="en-GB" sz="2000" baseline="0" dirty="0" smtClean="0"/>
          </a:p>
          <a:p>
            <a:r>
              <a:rPr lang="en-GB" sz="2000" baseline="0" dirty="0" smtClean="0"/>
              <a:t>A word about group supervision. </a:t>
            </a:r>
          </a:p>
          <a:p>
            <a:r>
              <a:rPr lang="en-GB" sz="2000" baseline="0" dirty="0" smtClean="0"/>
              <a:t>Last year Europe confirmed that supervisees can count group supervision on the same basis as individual. That is if you have 2 hour group supervision, all participants can count 2 hours of supervision.</a:t>
            </a:r>
          </a:p>
          <a:p>
            <a:endParaRPr lang="en-GB" baseline="0" dirty="0" smtClean="0"/>
          </a:p>
          <a:p>
            <a:endParaRPr lang="en-GB" b="1" dirty="0">
              <a:solidFill>
                <a:srgbClr val="FF0000"/>
              </a:solidFill>
            </a:endParaRPr>
          </a:p>
        </p:txBody>
      </p:sp>
      <p:sp>
        <p:nvSpPr>
          <p:cNvPr id="4" name="Slide Number Placeholder 3"/>
          <p:cNvSpPr>
            <a:spLocks noGrp="1"/>
          </p:cNvSpPr>
          <p:nvPr>
            <p:ph type="sldNum" sz="quarter" idx="10"/>
          </p:nvPr>
        </p:nvSpPr>
        <p:spPr/>
        <p:txBody>
          <a:bodyPr/>
          <a:lstStyle/>
          <a:p>
            <a:fld id="{1435D6FF-2E1E-43A0-9C60-E2098987EB54}" type="slidenum">
              <a:rPr lang="en-GB" smtClean="0"/>
              <a:t>6</a:t>
            </a:fld>
            <a:endParaRPr lang="en-GB"/>
          </a:p>
        </p:txBody>
      </p:sp>
    </p:spTree>
    <p:extLst>
      <p:ext uri="{BB962C8B-B14F-4D97-AF65-F5344CB8AC3E}">
        <p14:creationId xmlns:p14="http://schemas.microsoft.com/office/powerpoint/2010/main" val="2950128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black"/>
                </a:solidFill>
                <a:effectLst/>
                <a:uLnTx/>
                <a:uFillTx/>
                <a:latin typeface="+mn-lt"/>
                <a:ea typeface="+mn-ea"/>
                <a:cs typeface="+mn-cs"/>
              </a:rPr>
              <a:t>How do you decide who to list?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black"/>
                </a:solidFill>
                <a:effectLst/>
                <a:uLnTx/>
                <a:uFillTx/>
                <a:latin typeface="+mn-lt"/>
                <a:ea typeface="+mn-ea"/>
                <a:cs typeface="+mn-cs"/>
              </a:rPr>
              <a:t>Some applicants count every session with a client, others only those sessions where desensitization and re processing took place.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black"/>
                </a:solidFill>
                <a:effectLst/>
                <a:uLnTx/>
                <a:uFillTx/>
                <a:latin typeface="+mn-lt"/>
                <a:ea typeface="+mn-ea"/>
                <a:cs typeface="+mn-cs"/>
              </a:rPr>
              <a:t>You may have cases where it was not possible for whatever reason to get to EMDR processing. But you may include only a small number of such cases.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black"/>
                </a:solidFill>
                <a:effectLst/>
                <a:uLnTx/>
                <a:uFillTx/>
                <a:latin typeface="+mn-lt"/>
                <a:ea typeface="+mn-ea"/>
                <a:cs typeface="+mn-cs"/>
              </a:rPr>
              <a:t>Where an applicant has changed supervisor he must have any cases he is listing signed off by the consultant who provided supervision.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black"/>
                </a:solidFill>
                <a:effectLst/>
                <a:uLnTx/>
                <a:uFillTx/>
                <a:latin typeface="+mn-lt"/>
                <a:ea typeface="+mn-ea"/>
                <a:cs typeface="+mn-cs"/>
              </a:rPr>
              <a:t>Any case cited must have been supervised by an </a:t>
            </a:r>
            <a:r>
              <a:rPr kumimoji="0" lang="en-GB" sz="2000" b="0" i="0" u="none" strike="noStrike" kern="1200" cap="none" spc="0" normalizeH="0" baseline="0" noProof="0" dirty="0" err="1" smtClean="0">
                <a:ln>
                  <a:noFill/>
                </a:ln>
                <a:solidFill>
                  <a:prstClr val="black"/>
                </a:solidFill>
                <a:effectLst/>
                <a:uLnTx/>
                <a:uFillTx/>
                <a:latin typeface="+mn-lt"/>
                <a:ea typeface="+mn-ea"/>
                <a:cs typeface="+mn-cs"/>
              </a:rPr>
              <a:t>accred</a:t>
            </a:r>
            <a:r>
              <a:rPr kumimoji="0" lang="en-GB" sz="2000" b="0" i="0" u="none" strike="noStrike" kern="1200" cap="none" spc="0" normalizeH="0" baseline="0" noProof="0" dirty="0" smtClean="0">
                <a:ln>
                  <a:noFill/>
                </a:ln>
                <a:solidFill>
                  <a:prstClr val="black"/>
                </a:solidFill>
                <a:effectLst/>
                <a:uLnTx/>
                <a:uFillTx/>
                <a:latin typeface="+mn-lt"/>
                <a:ea typeface="+mn-ea"/>
                <a:cs typeface="+mn-cs"/>
              </a:rPr>
              <a:t>. consultant.</a:t>
            </a:r>
          </a:p>
          <a:p>
            <a:endParaRPr lang="en-GB" dirty="0"/>
          </a:p>
        </p:txBody>
      </p:sp>
      <p:sp>
        <p:nvSpPr>
          <p:cNvPr id="4" name="Slide Number Placeholder 3"/>
          <p:cNvSpPr>
            <a:spLocks noGrp="1"/>
          </p:cNvSpPr>
          <p:nvPr>
            <p:ph type="sldNum" sz="quarter" idx="10"/>
          </p:nvPr>
        </p:nvSpPr>
        <p:spPr/>
        <p:txBody>
          <a:bodyPr/>
          <a:lstStyle/>
          <a:p>
            <a:fld id="{1435D6FF-2E1E-43A0-9C60-E2098987EB54}" type="slidenum">
              <a:rPr lang="en-GB" smtClean="0"/>
              <a:t>7</a:t>
            </a:fld>
            <a:endParaRPr lang="en-GB"/>
          </a:p>
        </p:txBody>
      </p:sp>
    </p:spTree>
    <p:extLst>
      <p:ext uri="{BB962C8B-B14F-4D97-AF65-F5344CB8AC3E}">
        <p14:creationId xmlns:p14="http://schemas.microsoft.com/office/powerpoint/2010/main" val="302193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aseline="0" dirty="0" smtClean="0"/>
              <a:t>We are looking to have enough information to be confident that the supervisor really knows the supervisees work</a:t>
            </a:r>
          </a:p>
          <a:p>
            <a:endParaRPr lang="en-GB" sz="2000" baseline="0" dirty="0" smtClean="0"/>
          </a:p>
          <a:p>
            <a:r>
              <a:rPr lang="en-GB" sz="2000" baseline="0" dirty="0" smtClean="0"/>
              <a:t>We have been asked about providing exemplar reports? And there are varying views about doing this </a:t>
            </a:r>
          </a:p>
          <a:p>
            <a:endParaRPr lang="en-GB" sz="2000" baseline="0" dirty="0" smtClean="0"/>
          </a:p>
          <a:p>
            <a:r>
              <a:rPr lang="en-GB" sz="2000" baseline="0" dirty="0" smtClean="0"/>
              <a:t>I would be interested in your views.</a:t>
            </a:r>
          </a:p>
        </p:txBody>
      </p:sp>
      <p:sp>
        <p:nvSpPr>
          <p:cNvPr id="4" name="Slide Number Placeholder 3"/>
          <p:cNvSpPr>
            <a:spLocks noGrp="1"/>
          </p:cNvSpPr>
          <p:nvPr>
            <p:ph type="sldNum" sz="quarter" idx="10"/>
          </p:nvPr>
        </p:nvSpPr>
        <p:spPr/>
        <p:txBody>
          <a:bodyPr/>
          <a:lstStyle/>
          <a:p>
            <a:fld id="{1435D6FF-2E1E-43A0-9C60-E2098987EB54}" type="slidenum">
              <a:rPr lang="en-GB" smtClean="0"/>
              <a:t>8</a:t>
            </a:fld>
            <a:endParaRPr lang="en-GB"/>
          </a:p>
        </p:txBody>
      </p:sp>
    </p:spTree>
    <p:extLst>
      <p:ext uri="{BB962C8B-B14F-4D97-AF65-F5344CB8AC3E}">
        <p14:creationId xmlns:p14="http://schemas.microsoft.com/office/powerpoint/2010/main" val="4191765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t>During the past year we have added an additional form of words to the Competency Framework Documents  and the letters</a:t>
            </a:r>
            <a:r>
              <a:rPr lang="en-GB" sz="2000" baseline="0" dirty="0" smtClean="0"/>
              <a:t> of reference we need for reaccreditation</a:t>
            </a:r>
            <a:r>
              <a:rPr lang="en-GB" sz="2000" dirty="0" smtClean="0"/>
              <a:t>. </a:t>
            </a:r>
          </a:p>
          <a:p>
            <a:endParaRPr lang="en-GB" sz="2000" dirty="0" smtClean="0"/>
          </a:p>
          <a:p>
            <a:r>
              <a:rPr lang="en-GB" sz="2000" dirty="0" smtClean="0"/>
              <a:t>It is very important that we maintain the high standards which a robust Accreditation process supports.</a:t>
            </a:r>
            <a:endParaRPr lang="en-GB" sz="2000" dirty="0"/>
          </a:p>
        </p:txBody>
      </p:sp>
      <p:sp>
        <p:nvSpPr>
          <p:cNvPr id="4" name="Slide Number Placeholder 3"/>
          <p:cNvSpPr>
            <a:spLocks noGrp="1"/>
          </p:cNvSpPr>
          <p:nvPr>
            <p:ph type="sldNum" sz="quarter" idx="10"/>
          </p:nvPr>
        </p:nvSpPr>
        <p:spPr/>
        <p:txBody>
          <a:bodyPr/>
          <a:lstStyle/>
          <a:p>
            <a:fld id="{1435D6FF-2E1E-43A0-9C60-E2098987EB54}" type="slidenum">
              <a:rPr lang="en-GB" smtClean="0"/>
              <a:t>9</a:t>
            </a:fld>
            <a:endParaRPr lang="en-GB"/>
          </a:p>
        </p:txBody>
      </p:sp>
    </p:spTree>
    <p:extLst>
      <p:ext uri="{BB962C8B-B14F-4D97-AF65-F5344CB8AC3E}">
        <p14:creationId xmlns:p14="http://schemas.microsoft.com/office/powerpoint/2010/main" val="34234024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27908" y="1731816"/>
            <a:ext cx="7058892" cy="1108364"/>
          </a:xfrm>
        </p:spPr>
        <p:txBody>
          <a:bodyPr tIns="0" bIns="0" anchor="b" anchorCtr="0">
            <a:normAutofit/>
          </a:bodyPr>
          <a:lstStyle>
            <a:lvl1pPr algn="l">
              <a:lnSpc>
                <a:spcPts val="3980"/>
              </a:lnSpc>
              <a:defRPr sz="3600">
                <a:solidFill>
                  <a:srgbClr val="18263F"/>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627908" y="2963720"/>
            <a:ext cx="7058892" cy="1752600"/>
          </a:xfrm>
        </p:spPr>
        <p:txBody>
          <a:bodyPr tIns="0" bIns="0">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dirty="0"/>
          </a:p>
        </p:txBody>
      </p:sp>
      <p:sp>
        <p:nvSpPr>
          <p:cNvPr id="4" name="Date Placeholder 3"/>
          <p:cNvSpPr>
            <a:spLocks noGrp="1"/>
          </p:cNvSpPr>
          <p:nvPr>
            <p:ph type="dt" sz="half" idx="10"/>
          </p:nvPr>
        </p:nvSpPr>
        <p:spPr/>
        <p:txBody>
          <a:bodyPr/>
          <a:lstStyle/>
          <a:p>
            <a:fld id="{7CDADE6A-7E4C-EC40-ACFF-70D0986A3862}" type="datetimeFigureOut">
              <a:rPr lang="en-US" smtClean="0"/>
              <a:pPr/>
              <a:t>1/24/2017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04B1CC-5C66-ED4C-93D0-71181AB0B6A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7CDADE6A-7E4C-EC40-ACFF-70D0986A3862}" type="datetimeFigureOut">
              <a:rPr lang="en-US" smtClean="0"/>
              <a:pPr/>
              <a:t>1/24/2017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04B1CC-5C66-ED4C-93D0-71181AB0B6A1}" type="slidenum">
              <a:rPr lang="en-GB" smtClean="0"/>
              <a:pPr/>
              <a:t>‹#›</a:t>
            </a:fld>
            <a:endParaRPr lang="en-GB"/>
          </a:p>
        </p:txBody>
      </p:sp>
      <p:pic>
        <p:nvPicPr>
          <p:cNvPr id="7" name="Picture 6" descr="EMDR_ppt_Lock_Up.ai"/>
          <p:cNvPicPr>
            <a:picLocks noChangeAspect="1"/>
          </p:cNvPicPr>
          <p:nvPr userDrawn="1"/>
        </p:nvPicPr>
        <p:blipFill>
          <a:blip r:embed="rId2"/>
          <a:stretch>
            <a:fillRect/>
          </a:stretch>
        </p:blipFill>
        <p:spPr>
          <a:xfrm>
            <a:off x="5769009" y="5901188"/>
            <a:ext cx="2844800" cy="431800"/>
          </a:xfrm>
          <a:prstGeom prst="rect">
            <a:avLst/>
          </a:prstGeom>
        </p:spPr>
      </p:pic>
      <p:grpSp>
        <p:nvGrpSpPr>
          <p:cNvPr id="8" name="Group 7"/>
          <p:cNvGrpSpPr/>
          <p:nvPr userDrawn="1"/>
        </p:nvGrpSpPr>
        <p:grpSpPr>
          <a:xfrm>
            <a:off x="958128" y="5934608"/>
            <a:ext cx="7182000" cy="387240"/>
            <a:chOff x="919692" y="6150508"/>
            <a:chExt cx="7255342" cy="387240"/>
          </a:xfrm>
        </p:grpSpPr>
        <p:cxnSp>
          <p:nvCxnSpPr>
            <p:cNvPr id="9" name="Straight Connector 8"/>
            <p:cNvCxnSpPr/>
            <p:nvPr/>
          </p:nvCxnSpPr>
          <p:spPr>
            <a:xfrm rot="10800000">
              <a:off x="919692" y="6150508"/>
              <a:ext cx="7255342" cy="1588"/>
            </a:xfrm>
            <a:prstGeom prst="line">
              <a:avLst/>
            </a:prstGeom>
            <a:ln w="3175" cap="flat" cmpd="sng" algn="ctr">
              <a:solidFill>
                <a:srgbClr val="18263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a:off x="919693" y="6536160"/>
              <a:ext cx="6826387" cy="1588"/>
            </a:xfrm>
            <a:prstGeom prst="line">
              <a:avLst/>
            </a:prstGeom>
            <a:ln w="3175" cap="flat" cmpd="sng" algn="ctr">
              <a:solidFill>
                <a:srgbClr val="18263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92851" y="4406900"/>
            <a:ext cx="7101862" cy="1362075"/>
          </a:xfrm>
        </p:spPr>
        <p:txBody>
          <a:bodyPr anchor="t"/>
          <a:lstStyle>
            <a:lvl1pPr algn="l">
              <a:defRPr sz="4000" b="1" cap="all"/>
            </a:lvl1pPr>
          </a:lstStyle>
          <a:p>
            <a:r>
              <a:rPr lang="en-GB" smtClean="0"/>
              <a:t>Click to edit Master title style</a:t>
            </a:r>
            <a:endParaRPr lang="en-GB" dirty="0"/>
          </a:p>
        </p:txBody>
      </p:sp>
      <p:sp>
        <p:nvSpPr>
          <p:cNvPr id="3" name="Text Placeholder 2"/>
          <p:cNvSpPr>
            <a:spLocks noGrp="1"/>
          </p:cNvSpPr>
          <p:nvPr>
            <p:ph type="body" idx="1"/>
          </p:nvPr>
        </p:nvSpPr>
        <p:spPr>
          <a:xfrm>
            <a:off x="1392851" y="2906713"/>
            <a:ext cx="71018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CDADE6A-7E4C-EC40-ACFF-70D0986A3862}" type="datetimeFigureOut">
              <a:rPr lang="en-US" smtClean="0"/>
              <a:pPr/>
              <a:t>1/24/2017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04B1CC-5C66-ED4C-93D0-71181AB0B6A1}" type="slidenum">
              <a:rPr lang="en-GB" smtClean="0"/>
              <a:pPr/>
              <a:t>‹#›</a:t>
            </a:fld>
            <a:endParaRPr lang="en-GB"/>
          </a:p>
        </p:txBody>
      </p:sp>
      <p:pic>
        <p:nvPicPr>
          <p:cNvPr id="7" name="Picture 6" descr="EMDR_ppt_Lock_Up.ai"/>
          <p:cNvPicPr>
            <a:picLocks noChangeAspect="1"/>
          </p:cNvPicPr>
          <p:nvPr userDrawn="1"/>
        </p:nvPicPr>
        <p:blipFill>
          <a:blip r:embed="rId2"/>
          <a:stretch>
            <a:fillRect/>
          </a:stretch>
        </p:blipFill>
        <p:spPr>
          <a:xfrm>
            <a:off x="5769009" y="5901188"/>
            <a:ext cx="2844800" cy="431800"/>
          </a:xfrm>
          <a:prstGeom prst="rect">
            <a:avLst/>
          </a:prstGeom>
        </p:spPr>
      </p:pic>
      <p:grpSp>
        <p:nvGrpSpPr>
          <p:cNvPr id="8" name="Group 7"/>
          <p:cNvGrpSpPr/>
          <p:nvPr userDrawn="1"/>
        </p:nvGrpSpPr>
        <p:grpSpPr>
          <a:xfrm>
            <a:off x="958128" y="5934608"/>
            <a:ext cx="7182000" cy="387240"/>
            <a:chOff x="919692" y="6150508"/>
            <a:chExt cx="7255342" cy="387240"/>
          </a:xfrm>
        </p:grpSpPr>
        <p:cxnSp>
          <p:nvCxnSpPr>
            <p:cNvPr id="9" name="Straight Connector 8"/>
            <p:cNvCxnSpPr/>
            <p:nvPr/>
          </p:nvCxnSpPr>
          <p:spPr>
            <a:xfrm rot="10800000">
              <a:off x="919692" y="6150508"/>
              <a:ext cx="7255342" cy="1588"/>
            </a:xfrm>
            <a:prstGeom prst="line">
              <a:avLst/>
            </a:prstGeom>
            <a:ln w="3175" cap="flat" cmpd="sng" algn="ctr">
              <a:solidFill>
                <a:srgbClr val="18263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a:off x="919693" y="6536160"/>
              <a:ext cx="6826387" cy="1588"/>
            </a:xfrm>
            <a:prstGeom prst="line">
              <a:avLst/>
            </a:prstGeom>
            <a:ln w="3175" cap="flat" cmpd="sng" algn="ctr">
              <a:solidFill>
                <a:srgbClr val="18263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1281112" y="1600200"/>
            <a:ext cx="3511935" cy="4525963"/>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4" name="Content Placeholder 3"/>
          <p:cNvSpPr>
            <a:spLocks noGrp="1"/>
          </p:cNvSpPr>
          <p:nvPr>
            <p:ph sz="half" idx="2"/>
          </p:nvPr>
        </p:nvSpPr>
        <p:spPr>
          <a:xfrm>
            <a:off x="5079810" y="1600200"/>
            <a:ext cx="3606990" cy="4525963"/>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5" name="Date Placeholder 4"/>
          <p:cNvSpPr>
            <a:spLocks noGrp="1"/>
          </p:cNvSpPr>
          <p:nvPr>
            <p:ph type="dt" sz="half" idx="10"/>
          </p:nvPr>
        </p:nvSpPr>
        <p:spPr/>
        <p:txBody>
          <a:bodyPr/>
          <a:lstStyle/>
          <a:p>
            <a:fld id="{7CDADE6A-7E4C-EC40-ACFF-70D0986A3862}" type="datetimeFigureOut">
              <a:rPr lang="en-US" smtClean="0"/>
              <a:pPr/>
              <a:t>1/24/2017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04B1CC-5C66-ED4C-93D0-71181AB0B6A1}" type="slidenum">
              <a:rPr lang="en-GB" smtClean="0"/>
              <a:pPr/>
              <a:t>‹#›</a:t>
            </a:fld>
            <a:endParaRPr lang="en-GB"/>
          </a:p>
        </p:txBody>
      </p:sp>
      <p:pic>
        <p:nvPicPr>
          <p:cNvPr id="8" name="Picture 7" descr="EMDR_ppt_Lock_Up.ai"/>
          <p:cNvPicPr>
            <a:picLocks noChangeAspect="1"/>
          </p:cNvPicPr>
          <p:nvPr userDrawn="1"/>
        </p:nvPicPr>
        <p:blipFill>
          <a:blip r:embed="rId2"/>
          <a:stretch>
            <a:fillRect/>
          </a:stretch>
        </p:blipFill>
        <p:spPr>
          <a:xfrm>
            <a:off x="5769009" y="5901188"/>
            <a:ext cx="2844800" cy="431800"/>
          </a:xfrm>
          <a:prstGeom prst="rect">
            <a:avLst/>
          </a:prstGeom>
        </p:spPr>
      </p:pic>
      <p:grpSp>
        <p:nvGrpSpPr>
          <p:cNvPr id="9" name="Group 8"/>
          <p:cNvGrpSpPr/>
          <p:nvPr userDrawn="1"/>
        </p:nvGrpSpPr>
        <p:grpSpPr>
          <a:xfrm>
            <a:off x="958128" y="5934608"/>
            <a:ext cx="7182000" cy="387240"/>
            <a:chOff x="919692" y="6150508"/>
            <a:chExt cx="7255342" cy="387240"/>
          </a:xfrm>
        </p:grpSpPr>
        <p:cxnSp>
          <p:nvCxnSpPr>
            <p:cNvPr id="10" name="Straight Connector 9"/>
            <p:cNvCxnSpPr/>
            <p:nvPr/>
          </p:nvCxnSpPr>
          <p:spPr>
            <a:xfrm rot="10800000">
              <a:off x="919692" y="6150508"/>
              <a:ext cx="7255342" cy="1588"/>
            </a:xfrm>
            <a:prstGeom prst="line">
              <a:avLst/>
            </a:prstGeom>
            <a:ln w="3175" cap="flat" cmpd="sng" algn="ctr">
              <a:solidFill>
                <a:srgbClr val="18263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10800000">
              <a:off x="919693" y="6536160"/>
              <a:ext cx="6826387" cy="1588"/>
            </a:xfrm>
            <a:prstGeom prst="line">
              <a:avLst/>
            </a:prstGeom>
            <a:ln w="3175" cap="flat" cmpd="sng" algn="ctr">
              <a:solidFill>
                <a:srgbClr val="18263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7CDADE6A-7E4C-EC40-ACFF-70D0986A3862}" type="datetimeFigureOut">
              <a:rPr lang="en-US" smtClean="0"/>
              <a:pPr/>
              <a:t>1/24/2017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C04B1CC-5C66-ED4C-93D0-71181AB0B6A1}" type="slidenum">
              <a:rPr lang="en-GB" smtClean="0"/>
              <a:pPr/>
              <a:t>‹#›</a:t>
            </a:fld>
            <a:endParaRPr lang="en-GB"/>
          </a:p>
        </p:txBody>
      </p:sp>
      <p:pic>
        <p:nvPicPr>
          <p:cNvPr id="6" name="Picture 5" descr="EMDR_ppt_Lock_Up.ai"/>
          <p:cNvPicPr>
            <a:picLocks noChangeAspect="1"/>
          </p:cNvPicPr>
          <p:nvPr userDrawn="1"/>
        </p:nvPicPr>
        <p:blipFill>
          <a:blip r:embed="rId2"/>
          <a:stretch>
            <a:fillRect/>
          </a:stretch>
        </p:blipFill>
        <p:spPr>
          <a:xfrm>
            <a:off x="5769009" y="5901188"/>
            <a:ext cx="2844800" cy="431800"/>
          </a:xfrm>
          <a:prstGeom prst="rect">
            <a:avLst/>
          </a:prstGeom>
        </p:spPr>
      </p:pic>
      <p:grpSp>
        <p:nvGrpSpPr>
          <p:cNvPr id="7" name="Group 6"/>
          <p:cNvGrpSpPr/>
          <p:nvPr userDrawn="1"/>
        </p:nvGrpSpPr>
        <p:grpSpPr>
          <a:xfrm>
            <a:off x="958128" y="5934608"/>
            <a:ext cx="7182000" cy="387240"/>
            <a:chOff x="919692" y="6150508"/>
            <a:chExt cx="7255342" cy="387240"/>
          </a:xfrm>
        </p:grpSpPr>
        <p:cxnSp>
          <p:nvCxnSpPr>
            <p:cNvPr id="8" name="Straight Connector 7"/>
            <p:cNvCxnSpPr/>
            <p:nvPr/>
          </p:nvCxnSpPr>
          <p:spPr>
            <a:xfrm rot="10800000">
              <a:off x="919692" y="6150508"/>
              <a:ext cx="7255342" cy="1588"/>
            </a:xfrm>
            <a:prstGeom prst="line">
              <a:avLst/>
            </a:prstGeom>
            <a:ln w="3175" cap="flat" cmpd="sng" algn="ctr">
              <a:solidFill>
                <a:srgbClr val="18263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a:off x="919693" y="6536160"/>
              <a:ext cx="6826387" cy="1588"/>
            </a:xfrm>
            <a:prstGeom prst="line">
              <a:avLst/>
            </a:prstGeom>
            <a:ln w="3175" cap="flat" cmpd="sng" algn="ctr">
              <a:solidFill>
                <a:srgbClr val="18263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7CDADE6A-7E4C-EC40-ACFF-70D0986A3862}" type="datetimeFigureOut">
              <a:rPr lang="en-US" smtClean="0"/>
              <a:pPr/>
              <a:t>1/24/2017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04B1CC-5C66-ED4C-93D0-71181AB0B6A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7259" y="477907"/>
            <a:ext cx="7389542" cy="871456"/>
          </a:xfrm>
          <a:prstGeom prst="rect">
            <a:avLst/>
          </a:prstGeom>
        </p:spPr>
        <p:txBody>
          <a:bodyPr vert="horz" lIns="91440" tIns="0" rIns="91440" bIns="0" rtlCol="0" anchor="ctr">
            <a:normAutofit/>
          </a:bodyPr>
          <a:lstStyle/>
          <a:p>
            <a:r>
              <a:rPr lang="en-GB" smtClean="0"/>
              <a:t>Click to edit Master title style</a:t>
            </a:r>
            <a:endParaRPr lang="en-GB" dirty="0"/>
          </a:p>
        </p:txBody>
      </p:sp>
      <p:sp>
        <p:nvSpPr>
          <p:cNvPr id="3" name="Text Placeholder 2"/>
          <p:cNvSpPr>
            <a:spLocks noGrp="1"/>
          </p:cNvSpPr>
          <p:nvPr>
            <p:ph type="body" idx="1"/>
          </p:nvPr>
        </p:nvSpPr>
        <p:spPr>
          <a:xfrm>
            <a:off x="1297258" y="1600200"/>
            <a:ext cx="7389541"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4" name="Date Placeholder 3"/>
          <p:cNvSpPr>
            <a:spLocks noGrp="1"/>
          </p:cNvSpPr>
          <p:nvPr>
            <p:ph type="dt" sz="half" idx="2"/>
          </p:nvPr>
        </p:nvSpPr>
        <p:spPr>
          <a:xfrm>
            <a:off x="958126" y="6356350"/>
            <a:ext cx="163267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ADE6A-7E4C-EC40-ACFF-70D0986A3862}" type="datetimeFigureOut">
              <a:rPr lang="en-US" smtClean="0"/>
              <a:pPr/>
              <a:t>1/24/2017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18565" y="6356350"/>
            <a:ext cx="206060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04B1CC-5C66-ED4C-93D0-71181AB0B6A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8" r:id="rId6"/>
  </p:sldLayoutIdLst>
  <p:txStyles>
    <p:titleStyle>
      <a:lvl1pPr algn="l" defTabSz="457200" rtl="0" eaLnBrk="1" latinLnBrk="0" hangingPunct="1">
        <a:spcBef>
          <a:spcPct val="0"/>
        </a:spcBef>
        <a:buNone/>
        <a:defRPr sz="2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1800" kern="1200">
          <a:solidFill>
            <a:srgbClr val="18263F"/>
          </a:solidFill>
          <a:latin typeface="+mn-lt"/>
          <a:ea typeface="+mn-ea"/>
          <a:cs typeface="+mn-cs"/>
        </a:defRPr>
      </a:lvl1pPr>
      <a:lvl2pPr marL="742950" indent="-285750" algn="l" defTabSz="457200" rtl="0" eaLnBrk="1" latinLnBrk="0" hangingPunct="1">
        <a:spcBef>
          <a:spcPct val="20000"/>
        </a:spcBef>
        <a:buClr>
          <a:srgbClr val="18263F"/>
        </a:buClr>
        <a:buFont typeface="Arial"/>
        <a:buChar char="–"/>
        <a:defRPr sz="1600" kern="1200">
          <a:solidFill>
            <a:srgbClr val="777777"/>
          </a:solidFill>
          <a:latin typeface="+mn-lt"/>
          <a:ea typeface="+mn-ea"/>
          <a:cs typeface="+mn-cs"/>
        </a:defRPr>
      </a:lvl2pPr>
      <a:lvl3pPr marL="1143000" indent="-228600" algn="l" defTabSz="457200" rtl="0" eaLnBrk="1" latinLnBrk="0" hangingPunct="1">
        <a:spcBef>
          <a:spcPct val="20000"/>
        </a:spcBef>
        <a:buClr>
          <a:srgbClr val="18263F"/>
        </a:buClr>
        <a:buFont typeface="Arial"/>
        <a:buChar char="•"/>
        <a:defRPr sz="1600" kern="1200">
          <a:solidFill>
            <a:srgbClr val="777777"/>
          </a:solidFill>
          <a:latin typeface="+mn-lt"/>
          <a:ea typeface="+mn-ea"/>
          <a:cs typeface="+mn-cs"/>
        </a:defRPr>
      </a:lvl3pPr>
      <a:lvl4pPr marL="1600200" indent="-228600" algn="l" defTabSz="457200" rtl="0" eaLnBrk="1" latinLnBrk="0" hangingPunct="1">
        <a:spcBef>
          <a:spcPct val="20000"/>
        </a:spcBef>
        <a:buClr>
          <a:srgbClr val="18263F"/>
        </a:buClr>
        <a:buFont typeface="Arial"/>
        <a:buChar char="–"/>
        <a:defRPr sz="1600" kern="1200">
          <a:solidFill>
            <a:srgbClr val="777777"/>
          </a:solidFill>
          <a:latin typeface="+mn-lt"/>
          <a:ea typeface="+mn-ea"/>
          <a:cs typeface="+mn-cs"/>
        </a:defRPr>
      </a:lvl4pPr>
      <a:lvl5pPr marL="2057400" indent="-228600" algn="l" defTabSz="457200" rtl="0" eaLnBrk="1" latinLnBrk="0" hangingPunct="1">
        <a:spcBef>
          <a:spcPct val="20000"/>
        </a:spcBef>
        <a:buClr>
          <a:srgbClr val="18263F"/>
        </a:buClr>
        <a:buFont typeface="Arial"/>
        <a:buChar char="»"/>
        <a:defRPr sz="1600" kern="1200">
          <a:solidFill>
            <a:srgbClr val="77777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Text Placeholder 2"/>
          <p:cNvSpPr>
            <a:spLocks noGrp="1"/>
          </p:cNvSpPr>
          <p:nvPr>
            <p:ph type="body" idx="1"/>
          </p:nvPr>
        </p:nvSpPr>
        <p:spPr/>
        <p:txBody>
          <a:bodyPr>
            <a:noAutofit/>
          </a:bodyPr>
          <a:lstStyle/>
          <a:p>
            <a:pPr algn="ctr"/>
            <a:r>
              <a:rPr lang="en-GB" sz="3200" b="1" dirty="0" smtClean="0"/>
              <a:t>Trauma Aid UK </a:t>
            </a:r>
          </a:p>
          <a:p>
            <a:pPr algn="ctr"/>
            <a:endParaRPr lang="en-GB" sz="2800" dirty="0" smtClean="0"/>
          </a:p>
          <a:p>
            <a:pPr algn="ctr"/>
            <a:r>
              <a:rPr lang="en-GB" sz="2800" b="1" dirty="0" smtClean="0"/>
              <a:t>EMDR Europe Consultants Day </a:t>
            </a:r>
          </a:p>
          <a:p>
            <a:pPr algn="ctr"/>
            <a:r>
              <a:rPr lang="en-GB" sz="2800" b="1" dirty="0" smtClean="0"/>
              <a:t>January 2017</a:t>
            </a:r>
            <a:endParaRPr lang="en-GB" sz="6000" b="1" dirty="0"/>
          </a:p>
        </p:txBody>
      </p:sp>
    </p:spTree>
    <p:extLst>
      <p:ext uri="{BB962C8B-B14F-4D97-AF65-F5344CB8AC3E}">
        <p14:creationId xmlns:p14="http://schemas.microsoft.com/office/powerpoint/2010/main" val="609917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Child and Adolescent Practitioner /Consultant </a:t>
            </a:r>
            <a:endParaRPr lang="en-GB" dirty="0"/>
          </a:p>
        </p:txBody>
      </p:sp>
      <p:sp>
        <p:nvSpPr>
          <p:cNvPr id="3" name="Content Placeholder 2"/>
          <p:cNvSpPr>
            <a:spLocks noGrp="1"/>
          </p:cNvSpPr>
          <p:nvPr>
            <p:ph idx="1"/>
          </p:nvPr>
        </p:nvSpPr>
        <p:spPr/>
        <p:txBody>
          <a:bodyPr/>
          <a:lstStyle/>
          <a:p>
            <a:endParaRPr lang="en-GB" dirty="0" smtClean="0"/>
          </a:p>
          <a:p>
            <a:endParaRPr lang="en-GB" dirty="0"/>
          </a:p>
          <a:p>
            <a:r>
              <a:rPr lang="en-GB" sz="2000" dirty="0" smtClean="0"/>
              <a:t>Practitioner</a:t>
            </a:r>
            <a:r>
              <a:rPr lang="en-GB" dirty="0" smtClean="0"/>
              <a:t> </a:t>
            </a:r>
          </a:p>
          <a:p>
            <a:pPr marL="0" indent="0">
              <a:buNone/>
            </a:pPr>
            <a:r>
              <a:rPr lang="en-GB" dirty="0" smtClean="0"/>
              <a:t> Requirement  to be generic practitioner initially </a:t>
            </a:r>
          </a:p>
          <a:p>
            <a:pPr marL="0" indent="0">
              <a:buNone/>
            </a:pPr>
            <a:r>
              <a:rPr lang="en-GB" dirty="0" smtClean="0"/>
              <a:t> Complete Level 1 and 2 Europe Accredited Child training</a:t>
            </a:r>
            <a:endParaRPr lang="en-GB" dirty="0"/>
          </a:p>
          <a:p>
            <a:pPr marL="0" indent="0">
              <a:buNone/>
            </a:pPr>
            <a:endParaRPr lang="en-GB" dirty="0" smtClean="0"/>
          </a:p>
          <a:p>
            <a:pPr marL="0" indent="0">
              <a:buNone/>
            </a:pPr>
            <a:r>
              <a:rPr lang="en-GB" dirty="0" smtClean="0"/>
              <a:t>Cases and supervision from generic application may be counted</a:t>
            </a:r>
          </a:p>
          <a:p>
            <a:pPr marL="0" indent="0">
              <a:buNone/>
            </a:pPr>
            <a:endParaRPr lang="en-GB" dirty="0" smtClean="0"/>
          </a:p>
          <a:p>
            <a:r>
              <a:rPr lang="en-GB" sz="2400" dirty="0" smtClean="0"/>
              <a:t>Consultant</a:t>
            </a:r>
          </a:p>
          <a:p>
            <a:pPr marL="0" indent="0">
              <a:buNone/>
            </a:pPr>
            <a:r>
              <a:rPr lang="en-GB" dirty="0" smtClean="0"/>
              <a:t> Not required to be generic consultant initially. </a:t>
            </a:r>
          </a:p>
          <a:p>
            <a:pPr marL="0" indent="0">
              <a:buNone/>
            </a:pPr>
            <a:r>
              <a:rPr lang="en-GB" dirty="0" smtClean="0"/>
              <a:t>Period of grand-parenting agreed in the UK </a:t>
            </a:r>
            <a:endParaRPr lang="en-GB" dirty="0"/>
          </a:p>
        </p:txBody>
      </p:sp>
    </p:spTree>
    <p:extLst>
      <p:ext uri="{BB962C8B-B14F-4D97-AF65-F5344CB8AC3E}">
        <p14:creationId xmlns:p14="http://schemas.microsoft.com/office/powerpoint/2010/main" val="1680984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Re-accreditation </a:t>
            </a:r>
            <a:endParaRPr lang="en-US" dirty="0"/>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a:p>
            <a:pPr marL="0" indent="0">
              <a:buNone/>
            </a:pPr>
            <a:endParaRPr lang="en-GB" dirty="0" smtClean="0"/>
          </a:p>
          <a:p>
            <a:r>
              <a:rPr lang="en-GB" dirty="0" smtClean="0"/>
              <a:t> 50 CPD credits needed of which 50% EMDR specific</a:t>
            </a:r>
          </a:p>
          <a:p>
            <a:endParaRPr lang="en-GB" dirty="0"/>
          </a:p>
          <a:p>
            <a:pPr marL="0" indent="0">
              <a:buNone/>
            </a:pPr>
            <a:r>
              <a:rPr lang="en-GB" dirty="0" smtClean="0"/>
              <a:t> </a:t>
            </a:r>
          </a:p>
          <a:p>
            <a:r>
              <a:rPr lang="en-GB" dirty="0" smtClean="0"/>
              <a:t>References</a:t>
            </a:r>
          </a:p>
          <a:p>
            <a:pPr marL="0" indent="0">
              <a:buNone/>
            </a:pPr>
            <a:r>
              <a:rPr lang="en-GB" i="1" dirty="0" smtClean="0"/>
              <a:t>One consultant reference and one professional reference required for Practitioner re accreditation</a:t>
            </a:r>
          </a:p>
          <a:p>
            <a:pPr marL="0" indent="0">
              <a:buNone/>
            </a:pPr>
            <a:r>
              <a:rPr lang="en-GB" i="1" dirty="0" smtClean="0"/>
              <a:t>Two consultant references  required for Consultant re accreditation </a:t>
            </a:r>
          </a:p>
          <a:p>
            <a:pPr marL="0" indent="0">
              <a:buNone/>
            </a:pPr>
            <a:endParaRPr lang="en-GB" i="1" dirty="0" smtClean="0"/>
          </a:p>
          <a:p>
            <a:r>
              <a:rPr lang="en-GB" i="1" dirty="0" smtClean="0"/>
              <a:t>It is your responsibility to maintain your Association membership </a:t>
            </a:r>
          </a:p>
        </p:txBody>
      </p:sp>
    </p:spTree>
    <p:extLst>
      <p:ext uri="{BB962C8B-B14F-4D97-AF65-F5344CB8AC3E}">
        <p14:creationId xmlns:p14="http://schemas.microsoft.com/office/powerpoint/2010/main" val="346747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Accreditation process</a:t>
            </a:r>
            <a:endParaRPr lang="en-GB" dirty="0"/>
          </a:p>
        </p:txBody>
      </p:sp>
      <p:sp>
        <p:nvSpPr>
          <p:cNvPr id="3" name="Content Placeholder 2"/>
          <p:cNvSpPr>
            <a:spLocks noGrp="1"/>
          </p:cNvSpPr>
          <p:nvPr>
            <p:ph idx="1"/>
          </p:nvPr>
        </p:nvSpPr>
        <p:spPr/>
        <p:txBody>
          <a:bodyPr/>
          <a:lstStyle/>
          <a:p>
            <a:pPr marL="0" lvl="0" indent="0">
              <a:buNone/>
            </a:pPr>
            <a:endParaRPr lang="en-GB" dirty="0" smtClean="0"/>
          </a:p>
          <a:p>
            <a:pPr marL="0" lvl="0" indent="0">
              <a:buNone/>
            </a:pPr>
            <a:r>
              <a:rPr lang="en-GB" dirty="0" smtClean="0"/>
              <a:t>Making an application </a:t>
            </a:r>
          </a:p>
          <a:p>
            <a:pPr marL="0" lvl="0" indent="0">
              <a:buNone/>
            </a:pPr>
            <a:endParaRPr lang="en-GB" dirty="0" smtClean="0"/>
          </a:p>
          <a:p>
            <a:pPr marL="0" lvl="0" indent="0">
              <a:buNone/>
            </a:pPr>
            <a:r>
              <a:rPr lang="en-GB" dirty="0" smtClean="0"/>
              <a:t>Completing the Competency Framework documents</a:t>
            </a:r>
          </a:p>
          <a:p>
            <a:pPr marL="0" lvl="0" indent="0">
              <a:buNone/>
            </a:pPr>
            <a:endParaRPr lang="en-GB" dirty="0"/>
          </a:p>
          <a:p>
            <a:pPr marL="0" lvl="0" indent="0">
              <a:buNone/>
            </a:pPr>
            <a:r>
              <a:rPr lang="en-GB" dirty="0"/>
              <a:t>Child and Adolescent </a:t>
            </a:r>
            <a:r>
              <a:rPr lang="en-GB" dirty="0" smtClean="0"/>
              <a:t>Practitioner </a:t>
            </a:r>
            <a:r>
              <a:rPr lang="en-GB" dirty="0"/>
              <a:t>and C</a:t>
            </a:r>
            <a:r>
              <a:rPr lang="en-GB" dirty="0" smtClean="0"/>
              <a:t>onsultant </a:t>
            </a:r>
          </a:p>
          <a:p>
            <a:pPr marL="0" lvl="0" indent="0">
              <a:buNone/>
            </a:pPr>
            <a:endParaRPr lang="en-GB" dirty="0"/>
          </a:p>
          <a:p>
            <a:pPr marL="0" lvl="0" indent="0">
              <a:buNone/>
            </a:pPr>
            <a:r>
              <a:rPr lang="en-GB" dirty="0"/>
              <a:t>New C</a:t>
            </a:r>
            <a:r>
              <a:rPr lang="en-GB" dirty="0" smtClean="0"/>
              <a:t>ompetency </a:t>
            </a:r>
            <a:r>
              <a:rPr lang="en-GB" dirty="0"/>
              <a:t>F</a:t>
            </a:r>
            <a:r>
              <a:rPr lang="en-GB" dirty="0" smtClean="0"/>
              <a:t>ramework document</a:t>
            </a:r>
          </a:p>
          <a:p>
            <a:pPr marL="0" lvl="0" indent="0">
              <a:buNone/>
            </a:pPr>
            <a:endParaRPr lang="en-GB" dirty="0" smtClean="0"/>
          </a:p>
          <a:p>
            <a:pPr marL="0" lvl="0" indent="0">
              <a:buNone/>
            </a:pPr>
            <a:r>
              <a:rPr lang="en-GB" dirty="0" smtClean="0"/>
              <a:t>Re Accreditation</a:t>
            </a:r>
            <a:endParaRPr lang="en-GB" dirty="0"/>
          </a:p>
          <a:p>
            <a:endParaRPr lang="en-GB" dirty="0"/>
          </a:p>
        </p:txBody>
      </p:sp>
    </p:spTree>
    <p:extLst>
      <p:ext uri="{BB962C8B-B14F-4D97-AF65-F5344CB8AC3E}">
        <p14:creationId xmlns:p14="http://schemas.microsoft.com/office/powerpoint/2010/main" val="1755808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Accreditation </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r>
              <a:rPr lang="en-GB" dirty="0" smtClean="0"/>
              <a:t>The Association currently has </a:t>
            </a:r>
          </a:p>
          <a:p>
            <a:r>
              <a:rPr lang="en-GB" dirty="0" smtClean="0"/>
              <a:t>179 Accredited Consultants</a:t>
            </a:r>
          </a:p>
          <a:p>
            <a:r>
              <a:rPr lang="en-GB" dirty="0" smtClean="0"/>
              <a:t>483 Accredited Practitioners and </a:t>
            </a:r>
          </a:p>
          <a:p>
            <a:r>
              <a:rPr lang="en-GB" dirty="0" smtClean="0"/>
              <a:t>4 Accredited Child and Adolescent Practitioners</a:t>
            </a:r>
          </a:p>
          <a:p>
            <a:pPr marL="0" indent="0">
              <a:buNone/>
            </a:pPr>
            <a:endParaRPr lang="en-GB" dirty="0"/>
          </a:p>
        </p:txBody>
      </p:sp>
    </p:spTree>
    <p:extLst>
      <p:ext uri="{BB962C8B-B14F-4D97-AF65-F5344CB8AC3E}">
        <p14:creationId xmlns:p14="http://schemas.microsoft.com/office/powerpoint/2010/main" val="356075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Making an Application 1 </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smtClean="0"/>
          </a:p>
          <a:p>
            <a:r>
              <a:rPr lang="en-US" sz="2400" b="1" dirty="0" smtClean="0"/>
              <a:t>Documentation to administrator</a:t>
            </a:r>
          </a:p>
          <a:p>
            <a:r>
              <a:rPr lang="en-US" sz="2400" b="1" dirty="0" smtClean="0"/>
              <a:t>Documentation checked by administrator and receipt acknowledged</a:t>
            </a:r>
          </a:p>
          <a:p>
            <a:r>
              <a:rPr lang="en-US" sz="2400" b="1" dirty="0" smtClean="0"/>
              <a:t>If incomplete, applicant contacted</a:t>
            </a:r>
          </a:p>
          <a:p>
            <a:r>
              <a:rPr lang="en-US" sz="2400" b="1" dirty="0" smtClean="0"/>
              <a:t>If complete, documents placed in Dropbox</a:t>
            </a:r>
          </a:p>
          <a:p>
            <a:pPr marL="0" indent="0">
              <a:buNone/>
            </a:pPr>
            <a:endParaRPr lang="en-US" sz="2400" b="1" dirty="0"/>
          </a:p>
        </p:txBody>
      </p:sp>
      <p:cxnSp>
        <p:nvCxnSpPr>
          <p:cNvPr id="1026" name="AutoShape 2"/>
          <p:cNvCxnSpPr>
            <a:cxnSpLocks noChangeShapeType="1"/>
          </p:cNvCxnSpPr>
          <p:nvPr/>
        </p:nvCxnSpPr>
        <p:spPr bwMode="auto">
          <a:xfrm flipH="1">
            <a:off x="52388" y="68263"/>
            <a:ext cx="960437" cy="147637"/>
          </a:xfrm>
          <a:prstGeom prst="straightConnector1">
            <a:avLst/>
          </a:prstGeom>
          <a:noFill/>
          <a:ln w="19050">
            <a:solidFill>
              <a:srgbClr val="4A7EBB"/>
            </a:solidFill>
            <a:round/>
            <a:headEnd type="oval" w="med" len="med"/>
            <a:tailEnd type="triangle" w="med" len="med"/>
          </a:ln>
          <a:extLst>
            <a:ext uri="{909E8E84-426E-40DD-AFC4-6F175D3DCCD1}">
              <a14:hiddenFill xmlns:a14="http://schemas.microsoft.com/office/drawing/2010/main">
                <a:noFill/>
              </a14:hiddenFill>
            </a:ext>
          </a:extLst>
        </p:spPr>
      </p:cxnSp>
      <p:cxnSp>
        <p:nvCxnSpPr>
          <p:cNvPr id="1027" name="AutoShape 3"/>
          <p:cNvCxnSpPr>
            <a:cxnSpLocks noChangeShapeType="1"/>
          </p:cNvCxnSpPr>
          <p:nvPr/>
        </p:nvCxnSpPr>
        <p:spPr bwMode="auto">
          <a:xfrm flipH="1">
            <a:off x="204788" y="220663"/>
            <a:ext cx="960437" cy="147637"/>
          </a:xfrm>
          <a:prstGeom prst="straightConnector1">
            <a:avLst/>
          </a:prstGeom>
          <a:noFill/>
          <a:ln w="19050">
            <a:solidFill>
              <a:srgbClr val="4A7EBB"/>
            </a:solidFill>
            <a:round/>
            <a:headEnd type="oval" w="med" len="me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668364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Making an Application 2  </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r>
              <a:rPr lang="en-US" sz="2400" b="1" dirty="0" smtClean="0"/>
              <a:t>Members of Accreditation </a:t>
            </a:r>
            <a:r>
              <a:rPr lang="en-US" sz="2400" b="1" dirty="0"/>
              <a:t>C</a:t>
            </a:r>
            <a:r>
              <a:rPr lang="en-US" sz="2400" b="1" dirty="0" smtClean="0"/>
              <a:t>ommittee consider documents prior to committee meeting</a:t>
            </a:r>
          </a:p>
          <a:p>
            <a:r>
              <a:rPr lang="en-US" sz="2400" b="1" dirty="0" smtClean="0"/>
              <a:t>Accreditation Committee meet to discuss applicants and  recommendations </a:t>
            </a:r>
          </a:p>
          <a:p>
            <a:r>
              <a:rPr lang="en-US" sz="2400" b="1" dirty="0" smtClean="0"/>
              <a:t>Board meeting considers recommendations for ratification</a:t>
            </a:r>
          </a:p>
          <a:p>
            <a:r>
              <a:rPr lang="en-US" sz="2400" b="1" dirty="0" smtClean="0"/>
              <a:t>Administrator contacts applicants following Board meeting </a:t>
            </a:r>
            <a:endParaRPr lang="en-US" sz="2400" b="1" dirty="0"/>
          </a:p>
          <a:p>
            <a:pPr marL="0" indent="0">
              <a:buNone/>
            </a:pPr>
            <a:endParaRPr lang="en-US" sz="2400" b="1" dirty="0"/>
          </a:p>
        </p:txBody>
      </p:sp>
      <p:cxnSp>
        <p:nvCxnSpPr>
          <p:cNvPr id="1026" name="AutoShape 2"/>
          <p:cNvCxnSpPr>
            <a:cxnSpLocks noChangeShapeType="1"/>
          </p:cNvCxnSpPr>
          <p:nvPr/>
        </p:nvCxnSpPr>
        <p:spPr bwMode="auto">
          <a:xfrm flipH="1">
            <a:off x="52388" y="68263"/>
            <a:ext cx="960437" cy="147637"/>
          </a:xfrm>
          <a:prstGeom prst="straightConnector1">
            <a:avLst/>
          </a:prstGeom>
          <a:noFill/>
          <a:ln w="19050">
            <a:solidFill>
              <a:srgbClr val="4A7EBB"/>
            </a:solidFill>
            <a:round/>
            <a:headEnd type="oval" w="med" len="med"/>
            <a:tailEnd type="triangle" w="med" len="med"/>
          </a:ln>
          <a:extLst>
            <a:ext uri="{909E8E84-426E-40DD-AFC4-6F175D3DCCD1}">
              <a14:hiddenFill xmlns:a14="http://schemas.microsoft.com/office/drawing/2010/main">
                <a:noFill/>
              </a14:hiddenFill>
            </a:ext>
          </a:extLst>
        </p:spPr>
      </p:cxnSp>
      <p:cxnSp>
        <p:nvCxnSpPr>
          <p:cNvPr id="1027" name="AutoShape 3"/>
          <p:cNvCxnSpPr>
            <a:cxnSpLocks noChangeShapeType="1"/>
          </p:cNvCxnSpPr>
          <p:nvPr/>
        </p:nvCxnSpPr>
        <p:spPr bwMode="auto">
          <a:xfrm flipH="1">
            <a:off x="204788" y="220663"/>
            <a:ext cx="960437" cy="147637"/>
          </a:xfrm>
          <a:prstGeom prst="straightConnector1">
            <a:avLst/>
          </a:prstGeom>
          <a:noFill/>
          <a:ln w="19050">
            <a:solidFill>
              <a:srgbClr val="4A7EBB"/>
            </a:solidFill>
            <a:round/>
            <a:headEnd type="oval" w="med" len="me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593196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Completing the Competency Framework Documents</a:t>
            </a:r>
            <a:endParaRPr lang="en-GB" dirty="0"/>
          </a:p>
        </p:txBody>
      </p:sp>
      <p:sp>
        <p:nvSpPr>
          <p:cNvPr id="3" name="Content Placeholder 2"/>
          <p:cNvSpPr>
            <a:spLocks noGrp="1"/>
          </p:cNvSpPr>
          <p:nvPr>
            <p:ph idx="1"/>
          </p:nvPr>
        </p:nvSpPr>
        <p:spPr/>
        <p:txBody>
          <a:bodyPr/>
          <a:lstStyle/>
          <a:p>
            <a:pPr lvl="1"/>
            <a:endParaRPr lang="en-GB" dirty="0" smtClean="0"/>
          </a:p>
          <a:p>
            <a:pPr marL="457200" lvl="1" indent="0">
              <a:buNone/>
            </a:pPr>
            <a:r>
              <a:rPr lang="en-GB" dirty="0" smtClean="0">
                <a:solidFill>
                  <a:srgbClr val="18263F"/>
                </a:solidFill>
              </a:rPr>
              <a:t>Training</a:t>
            </a:r>
          </a:p>
          <a:p>
            <a:pPr marL="457200" lvl="1" indent="0">
              <a:buNone/>
            </a:pPr>
            <a:r>
              <a:rPr lang="en-GB" dirty="0" smtClean="0">
                <a:solidFill>
                  <a:srgbClr val="18263F"/>
                </a:solidFill>
              </a:rPr>
              <a:t>Training </a:t>
            </a:r>
            <a:r>
              <a:rPr lang="en-GB" dirty="0">
                <a:solidFill>
                  <a:srgbClr val="18263F"/>
                </a:solidFill>
              </a:rPr>
              <a:t>must be by a Europe accredited trainer</a:t>
            </a:r>
          </a:p>
          <a:p>
            <a:pPr lvl="1"/>
            <a:endParaRPr lang="en-GB" dirty="0">
              <a:solidFill>
                <a:srgbClr val="18263F"/>
              </a:solidFill>
            </a:endParaRPr>
          </a:p>
          <a:p>
            <a:pPr marL="457200" lvl="1" indent="0">
              <a:buNone/>
            </a:pPr>
            <a:r>
              <a:rPr lang="en-GB" dirty="0" smtClean="0">
                <a:solidFill>
                  <a:srgbClr val="18263F"/>
                </a:solidFill>
              </a:rPr>
              <a:t>Supervision</a:t>
            </a:r>
          </a:p>
          <a:p>
            <a:pPr marL="457200" lvl="1" indent="0">
              <a:buNone/>
            </a:pPr>
            <a:r>
              <a:rPr lang="en-GB" dirty="0" smtClean="0">
                <a:solidFill>
                  <a:srgbClr val="18263F"/>
                </a:solidFill>
              </a:rPr>
              <a:t> </a:t>
            </a:r>
          </a:p>
          <a:p>
            <a:pPr lvl="1"/>
            <a:r>
              <a:rPr lang="en-GB" dirty="0" smtClean="0">
                <a:solidFill>
                  <a:srgbClr val="18263F"/>
                </a:solidFill>
              </a:rPr>
              <a:t>20 hours supervision is minimum. COMPETENCY IS KEY.</a:t>
            </a:r>
          </a:p>
          <a:p>
            <a:pPr lvl="1"/>
            <a:r>
              <a:rPr lang="en-GB" dirty="0" smtClean="0">
                <a:solidFill>
                  <a:srgbClr val="18263F"/>
                </a:solidFill>
              </a:rPr>
              <a:t>Supervision can be 1:1,group, face to face, telephone, Skype</a:t>
            </a:r>
          </a:p>
          <a:p>
            <a:pPr lvl="1"/>
            <a:r>
              <a:rPr lang="en-GB" dirty="0" smtClean="0">
                <a:solidFill>
                  <a:srgbClr val="18263F"/>
                </a:solidFill>
              </a:rPr>
              <a:t>Only those trained since 2011 can count supervision hours from training</a:t>
            </a:r>
          </a:p>
          <a:p>
            <a:pPr lvl="1"/>
            <a:endParaRPr lang="en-GB" dirty="0" smtClean="0"/>
          </a:p>
          <a:p>
            <a:pPr lvl="1"/>
            <a:endParaRPr lang="en-GB" dirty="0" smtClean="0"/>
          </a:p>
          <a:p>
            <a:pPr lvl="1"/>
            <a:endParaRPr lang="en-GB" dirty="0"/>
          </a:p>
        </p:txBody>
      </p:sp>
    </p:spTree>
    <p:extLst>
      <p:ext uri="{BB962C8B-B14F-4D97-AF65-F5344CB8AC3E}">
        <p14:creationId xmlns:p14="http://schemas.microsoft.com/office/powerpoint/2010/main" val="2235732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Completing the Competency Framework Documents</a:t>
            </a:r>
            <a:endParaRPr lang="en-GB" dirty="0"/>
          </a:p>
        </p:txBody>
      </p:sp>
      <p:sp>
        <p:nvSpPr>
          <p:cNvPr id="3" name="Content Placeholder 2"/>
          <p:cNvSpPr>
            <a:spLocks noGrp="1"/>
          </p:cNvSpPr>
          <p:nvPr>
            <p:ph idx="1"/>
          </p:nvPr>
        </p:nvSpPr>
        <p:spPr/>
        <p:txBody>
          <a:bodyPr/>
          <a:lstStyle/>
          <a:p>
            <a:pPr lvl="1"/>
            <a:endParaRPr lang="en-GB" dirty="0" smtClean="0">
              <a:effectLst>
                <a:outerShdw blurRad="38100" dist="38100" dir="2700000" algn="tl">
                  <a:srgbClr val="000000">
                    <a:alpha val="43137"/>
                  </a:srgbClr>
                </a:outerShdw>
              </a:effectLst>
            </a:endParaRPr>
          </a:p>
          <a:p>
            <a:pPr lvl="1"/>
            <a:endParaRPr lang="en-GB" dirty="0">
              <a:effectLst>
                <a:outerShdw blurRad="38100" dist="38100" dir="2700000" algn="tl">
                  <a:srgbClr val="000000">
                    <a:alpha val="43137"/>
                  </a:srgbClr>
                </a:outerShdw>
              </a:effectLst>
            </a:endParaRPr>
          </a:p>
          <a:p>
            <a:pPr lvl="1"/>
            <a:endParaRPr lang="en-GB" dirty="0" smtClean="0">
              <a:effectLst>
                <a:outerShdw blurRad="38100" dist="38100" dir="2700000" algn="tl">
                  <a:srgbClr val="000000">
                    <a:alpha val="43137"/>
                  </a:srgbClr>
                </a:outerShdw>
              </a:effectLst>
            </a:endParaRPr>
          </a:p>
          <a:p>
            <a:pPr marL="457200" lvl="1" indent="0">
              <a:buNone/>
            </a:pPr>
            <a:r>
              <a:rPr lang="en-GB" dirty="0" smtClean="0">
                <a:effectLst>
                  <a:outerShdw blurRad="38100" dist="38100" dir="2700000" algn="tl">
                    <a:srgbClr val="000000">
                      <a:alpha val="43137"/>
                    </a:srgbClr>
                  </a:outerShdw>
                </a:effectLst>
              </a:rPr>
              <a:t>Cases</a:t>
            </a:r>
          </a:p>
          <a:p>
            <a:r>
              <a:rPr lang="en-GB" i="1" dirty="0" smtClean="0">
                <a:effectLst>
                  <a:outerShdw blurRad="38100" dist="38100" dir="2700000" algn="tl">
                    <a:srgbClr val="000000">
                      <a:alpha val="43137"/>
                    </a:srgbClr>
                  </a:outerShdw>
                </a:effectLst>
              </a:rPr>
              <a:t> </a:t>
            </a:r>
            <a:r>
              <a:rPr lang="en-GB" i="1" dirty="0">
                <a:effectLst>
                  <a:outerShdw blurRad="38100" dist="38100" dir="2700000" algn="tl">
                    <a:srgbClr val="000000">
                      <a:alpha val="43137"/>
                    </a:srgbClr>
                  </a:outerShdw>
                </a:effectLst>
              </a:rPr>
              <a:t>80% </a:t>
            </a:r>
            <a:r>
              <a:rPr lang="en-GB" i="1" dirty="0" smtClean="0">
                <a:effectLst>
                  <a:outerShdw blurRad="38100" dist="38100" dir="2700000" algn="tl">
                    <a:srgbClr val="000000">
                      <a:alpha val="43137"/>
                    </a:srgbClr>
                  </a:outerShdw>
                </a:effectLst>
              </a:rPr>
              <a:t>of the cases you cite must </a:t>
            </a:r>
            <a:r>
              <a:rPr lang="en-GB" i="1" dirty="0">
                <a:effectLst>
                  <a:outerShdw blurRad="38100" dist="38100" dir="2700000" algn="tl">
                    <a:srgbClr val="000000">
                      <a:alpha val="43137"/>
                    </a:srgbClr>
                  </a:outerShdw>
                </a:effectLst>
              </a:rPr>
              <a:t>involved EMDR </a:t>
            </a:r>
            <a:r>
              <a:rPr lang="en-GB" i="1" dirty="0" smtClean="0">
                <a:effectLst>
                  <a:outerShdw blurRad="38100" dist="38100" dir="2700000" algn="tl">
                    <a:srgbClr val="000000">
                      <a:alpha val="43137"/>
                    </a:srgbClr>
                  </a:outerShdw>
                </a:effectLst>
              </a:rPr>
              <a:t>processing.</a:t>
            </a:r>
          </a:p>
          <a:p>
            <a:r>
              <a:rPr lang="en-GB" dirty="0" smtClean="0">
                <a:solidFill>
                  <a:srgbClr val="18263F"/>
                </a:solidFill>
                <a:effectLst>
                  <a:outerShdw blurRad="38100" dist="38100" dir="2700000" algn="tl">
                    <a:srgbClr val="000000">
                      <a:alpha val="43137"/>
                    </a:srgbClr>
                  </a:outerShdw>
                </a:effectLst>
              </a:rPr>
              <a:t>Grounding and Resource may be included but  cases </a:t>
            </a:r>
            <a:r>
              <a:rPr lang="en-GB" dirty="0">
                <a:solidFill>
                  <a:srgbClr val="18263F"/>
                </a:solidFill>
                <a:effectLst>
                  <a:outerShdw blurRad="38100" dist="38100" dir="2700000" algn="tl">
                    <a:srgbClr val="000000">
                      <a:alpha val="43137"/>
                    </a:srgbClr>
                  </a:outerShdw>
                </a:effectLst>
              </a:rPr>
              <a:t>submitted must reflect a through understanding and </a:t>
            </a:r>
            <a:r>
              <a:rPr lang="en-GB" dirty="0" smtClean="0">
                <a:solidFill>
                  <a:srgbClr val="18263F"/>
                </a:solidFill>
                <a:effectLst>
                  <a:outerShdw blurRad="38100" dist="38100" dir="2700000" algn="tl">
                    <a:srgbClr val="000000">
                      <a:alpha val="43137"/>
                    </a:srgbClr>
                  </a:outerShdw>
                </a:effectLst>
              </a:rPr>
              <a:t>competency </a:t>
            </a:r>
            <a:r>
              <a:rPr lang="en-GB" dirty="0">
                <a:solidFill>
                  <a:srgbClr val="18263F"/>
                </a:solidFill>
                <a:effectLst>
                  <a:outerShdw blurRad="38100" dist="38100" dir="2700000" algn="tl">
                    <a:srgbClr val="000000">
                      <a:alpha val="43137"/>
                    </a:srgbClr>
                  </a:outerShdw>
                </a:effectLst>
              </a:rPr>
              <a:t>in all 8 phases</a:t>
            </a:r>
            <a:r>
              <a:rPr lang="en-GB" dirty="0" smtClean="0">
                <a:solidFill>
                  <a:srgbClr val="18263F"/>
                </a:solidFill>
                <a:effectLst>
                  <a:outerShdw blurRad="38100" dist="38100" dir="2700000" algn="tl">
                    <a:srgbClr val="000000">
                      <a:alpha val="43137"/>
                    </a:srgbClr>
                  </a:outerShdw>
                </a:effectLst>
              </a:rPr>
              <a:t>.</a:t>
            </a:r>
          </a:p>
          <a:p>
            <a:r>
              <a:rPr lang="en-GB" dirty="0" smtClean="0">
                <a:effectLst>
                  <a:outerShdw blurRad="38100" dist="38100" dir="2700000" algn="tl">
                    <a:srgbClr val="000000">
                      <a:alpha val="43137"/>
                    </a:srgbClr>
                  </a:outerShdw>
                </a:effectLst>
              </a:rPr>
              <a:t>All cases must be signed off by the supervising consultant</a:t>
            </a:r>
          </a:p>
          <a:p>
            <a:endParaRPr lang="en-GB" dirty="0">
              <a:effectLst>
                <a:outerShdw blurRad="38100" dist="38100" dir="2700000" algn="tl">
                  <a:srgbClr val="000000">
                    <a:alpha val="43137"/>
                  </a:srgbClr>
                </a:outerShdw>
              </a:effectLst>
            </a:endParaRPr>
          </a:p>
          <a:p>
            <a:endParaRPr lang="en-GB" dirty="0" smtClean="0">
              <a:effectLst>
                <a:outerShdw blurRad="38100" dist="38100" dir="2700000" algn="tl">
                  <a:srgbClr val="000000">
                    <a:alpha val="43137"/>
                  </a:srgbClr>
                </a:outerShdw>
              </a:effectLst>
            </a:endParaRPr>
          </a:p>
          <a:p>
            <a:pPr marL="0" indent="0">
              <a:buNone/>
            </a:pPr>
            <a:endParaRPr lang="en-GB" dirty="0">
              <a:solidFill>
                <a:srgbClr val="18263F"/>
              </a:solidFill>
            </a:endParaRPr>
          </a:p>
          <a:p>
            <a:pPr marL="457200" lvl="1" indent="0">
              <a:buNone/>
            </a:pPr>
            <a:endParaRPr lang="en-GB" dirty="0"/>
          </a:p>
        </p:txBody>
      </p:sp>
    </p:spTree>
    <p:extLst>
      <p:ext uri="{BB962C8B-B14F-4D97-AF65-F5344CB8AC3E}">
        <p14:creationId xmlns:p14="http://schemas.microsoft.com/office/powerpoint/2010/main" val="1413307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Completing the Competency Framework documents</a:t>
            </a:r>
            <a:endParaRPr lang="en-GB" dirty="0"/>
          </a:p>
        </p:txBody>
      </p:sp>
      <p:sp>
        <p:nvSpPr>
          <p:cNvPr id="3" name="Content Placeholder 2"/>
          <p:cNvSpPr>
            <a:spLocks noGrp="1"/>
          </p:cNvSpPr>
          <p:nvPr>
            <p:ph idx="1"/>
          </p:nvPr>
        </p:nvSpPr>
        <p:spPr/>
        <p:txBody>
          <a:bodyPr>
            <a:normAutofit/>
          </a:bodyPr>
          <a:lstStyle/>
          <a:p>
            <a:pPr marL="457200" indent="0" algn="l" rtl="0" eaLnBrk="1" latinLnBrk="0" hangingPunct="1">
              <a:spcBef>
                <a:spcPts val="384"/>
              </a:spcBef>
              <a:spcAft>
                <a:spcPts val="0"/>
              </a:spcAft>
              <a:buClr>
                <a:srgbClr val="18263F"/>
              </a:buClr>
              <a:buSzPts val="1600"/>
              <a:buNone/>
            </a:pPr>
            <a:endParaRPr lang="en-GB" dirty="0" smtClean="0">
              <a:latin typeface="Calibri" panose="020F0502020204030204" pitchFamily="34" charset="0"/>
            </a:endParaRPr>
          </a:p>
          <a:p>
            <a:pPr marL="457200" indent="0" algn="l" rtl="0" eaLnBrk="1" latinLnBrk="0" hangingPunct="1">
              <a:spcBef>
                <a:spcPts val="384"/>
              </a:spcBef>
              <a:spcAft>
                <a:spcPts val="0"/>
              </a:spcAft>
              <a:buClr>
                <a:srgbClr val="18263F"/>
              </a:buClr>
              <a:buSzPts val="1600"/>
              <a:buNone/>
            </a:pPr>
            <a:r>
              <a:rPr lang="en-GB" sz="1800" kern="1200" dirty="0" smtClean="0">
                <a:effectLst/>
                <a:latin typeface="Calibri" panose="020F0502020204030204" pitchFamily="34" charset="0"/>
                <a:ea typeface="+mn-ea"/>
                <a:cs typeface="+mn-cs"/>
              </a:rPr>
              <a:t>             ‘Detailed comments in support of each competency’</a:t>
            </a:r>
          </a:p>
          <a:p>
            <a:pPr marL="457200" indent="0" algn="l" rtl="0" eaLnBrk="1" latinLnBrk="0" hangingPunct="1">
              <a:spcBef>
                <a:spcPts val="384"/>
              </a:spcBef>
              <a:spcAft>
                <a:spcPts val="0"/>
              </a:spcAft>
              <a:buClr>
                <a:srgbClr val="18263F"/>
              </a:buClr>
              <a:buSzPts val="1600"/>
              <a:buNone/>
            </a:pPr>
            <a:endParaRPr lang="en-GB" sz="1800" kern="1200" dirty="0" smtClean="0">
              <a:effectLst/>
              <a:latin typeface="Calibri" panose="020F0502020204030204" pitchFamily="34" charset="0"/>
              <a:ea typeface="+mn-ea"/>
              <a:cs typeface="+mn-cs"/>
            </a:endParaRPr>
          </a:p>
          <a:p>
            <a:pPr marL="457200" indent="0" algn="l" rtl="0" eaLnBrk="1" latinLnBrk="0" hangingPunct="1">
              <a:spcBef>
                <a:spcPts val="384"/>
              </a:spcBef>
              <a:spcAft>
                <a:spcPts val="0"/>
              </a:spcAft>
              <a:buClr>
                <a:srgbClr val="18263F"/>
              </a:buClr>
              <a:buSzPts val="1600"/>
              <a:buNone/>
            </a:pPr>
            <a:r>
              <a:rPr lang="en-GB" dirty="0" smtClean="0"/>
              <a:t> NOT  sufficient to write</a:t>
            </a:r>
          </a:p>
          <a:p>
            <a:pPr marL="457200" indent="0" algn="l" rtl="0" eaLnBrk="1" latinLnBrk="0" hangingPunct="1">
              <a:spcBef>
                <a:spcPts val="384"/>
              </a:spcBef>
              <a:spcAft>
                <a:spcPts val="0"/>
              </a:spcAft>
              <a:buClr>
                <a:srgbClr val="18263F"/>
              </a:buClr>
              <a:buSzPts val="1600"/>
              <a:buNone/>
            </a:pPr>
            <a:endParaRPr lang="en-GB" dirty="0" smtClean="0"/>
          </a:p>
          <a:p>
            <a:pPr marL="457200" indent="0" algn="l" rtl="0" eaLnBrk="1" latinLnBrk="0" hangingPunct="1">
              <a:spcBef>
                <a:spcPts val="384"/>
              </a:spcBef>
              <a:spcAft>
                <a:spcPts val="0"/>
              </a:spcAft>
              <a:buClr>
                <a:srgbClr val="18263F"/>
              </a:buClr>
              <a:buSzPts val="1600"/>
              <a:buNone/>
            </a:pPr>
            <a:r>
              <a:rPr lang="en-GB" dirty="0" smtClean="0"/>
              <a:t>                               ‘</a:t>
            </a:r>
            <a:r>
              <a:rPr lang="en-GB" dirty="0" err="1" smtClean="0"/>
              <a:t>Yes,competent</a:t>
            </a:r>
            <a:endParaRPr lang="en-GB" dirty="0" smtClean="0"/>
          </a:p>
          <a:p>
            <a:pPr marL="457200" indent="0" algn="l" rtl="0" eaLnBrk="1" latinLnBrk="0" hangingPunct="1">
              <a:spcBef>
                <a:spcPts val="384"/>
              </a:spcBef>
              <a:spcAft>
                <a:spcPts val="0"/>
              </a:spcAft>
              <a:buClr>
                <a:srgbClr val="18263F"/>
              </a:buClr>
              <a:buSzPts val="1600"/>
              <a:buNone/>
            </a:pPr>
            <a:r>
              <a:rPr lang="en-GB" sz="1900" dirty="0" smtClean="0"/>
              <a:t>RATHER</a:t>
            </a:r>
          </a:p>
          <a:p>
            <a:pPr marL="457200" indent="0" algn="l" rtl="0" eaLnBrk="1" latinLnBrk="0" hangingPunct="1">
              <a:spcBef>
                <a:spcPts val="384"/>
              </a:spcBef>
              <a:spcAft>
                <a:spcPts val="0"/>
              </a:spcAft>
              <a:buClr>
                <a:srgbClr val="18263F"/>
              </a:buClr>
              <a:buSzPts val="1600"/>
              <a:buNone/>
            </a:pPr>
            <a:endParaRPr lang="en-GB" sz="1900" dirty="0"/>
          </a:p>
          <a:p>
            <a:pPr marL="457200" indent="0" algn="l" rtl="0" eaLnBrk="1" latinLnBrk="0" hangingPunct="1">
              <a:spcBef>
                <a:spcPts val="384"/>
              </a:spcBef>
              <a:spcAft>
                <a:spcPts val="0"/>
              </a:spcAft>
              <a:buClr>
                <a:srgbClr val="18263F"/>
              </a:buClr>
              <a:buSzPts val="1600"/>
              <a:buNone/>
            </a:pPr>
            <a:r>
              <a:rPr lang="en-GB" sz="1900" dirty="0" smtClean="0"/>
              <a:t>For example </a:t>
            </a:r>
            <a:endParaRPr lang="en-GB" sz="1900" dirty="0"/>
          </a:p>
          <a:p>
            <a:pPr marL="0" lvl="0" indent="0">
              <a:buNone/>
            </a:pPr>
            <a:r>
              <a:rPr lang="en-GB" sz="1900" dirty="0" smtClean="0"/>
              <a:t>‘He </a:t>
            </a:r>
            <a:r>
              <a:rPr lang="en-GB" sz="1900" dirty="0"/>
              <a:t>has demonstrated a thorough knowledge of the standard  protocol. He is experienced in history </a:t>
            </a:r>
            <a:r>
              <a:rPr lang="en-GB" sz="1900" dirty="0" smtClean="0"/>
              <a:t>taking and has evidenced in supervision and in video that he gathers a significant amount of biographical information’</a:t>
            </a:r>
            <a:endParaRPr lang="en-GB" sz="1900" dirty="0"/>
          </a:p>
          <a:p>
            <a:pPr marL="0" lvl="0" indent="0">
              <a:buNone/>
            </a:pPr>
            <a:endParaRPr lang="en-GB" sz="2400" dirty="0"/>
          </a:p>
          <a:p>
            <a:endParaRPr lang="en-GB" dirty="0" smtClean="0"/>
          </a:p>
        </p:txBody>
      </p:sp>
    </p:spTree>
    <p:extLst>
      <p:ext uri="{BB962C8B-B14F-4D97-AF65-F5344CB8AC3E}">
        <p14:creationId xmlns:p14="http://schemas.microsoft.com/office/powerpoint/2010/main" val="370677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Disclaimer</a:t>
            </a:r>
            <a:endParaRPr lang="en-GB" dirty="0"/>
          </a:p>
        </p:txBody>
      </p:sp>
      <p:sp>
        <p:nvSpPr>
          <p:cNvPr id="3" name="Content Placeholder 2"/>
          <p:cNvSpPr>
            <a:spLocks noGrp="1"/>
          </p:cNvSpPr>
          <p:nvPr>
            <p:ph idx="1"/>
          </p:nvPr>
        </p:nvSpPr>
        <p:spPr/>
        <p:txBody>
          <a:bodyPr/>
          <a:lstStyle/>
          <a:p>
            <a:r>
              <a:rPr lang="en-GB" dirty="0" smtClean="0"/>
              <a:t>I confirm that I have personally supervised the work of……. as outlined in</a:t>
            </a:r>
          </a:p>
          <a:p>
            <a:pPr marL="0" indent="0">
              <a:buNone/>
            </a:pPr>
            <a:endParaRPr lang="en-GB" dirty="0"/>
          </a:p>
          <a:p>
            <a:pPr marL="0" indent="0">
              <a:buNone/>
            </a:pPr>
            <a:r>
              <a:rPr lang="en-GB" dirty="0" smtClean="0"/>
              <a:t>1. The enclosed reference</a:t>
            </a:r>
          </a:p>
          <a:p>
            <a:pPr marL="0" indent="0">
              <a:buNone/>
            </a:pPr>
            <a:r>
              <a:rPr lang="en-GB" dirty="0" smtClean="0"/>
              <a:t>2. The attached competency framework document </a:t>
            </a:r>
          </a:p>
          <a:p>
            <a:pPr marL="0" indent="0">
              <a:buNone/>
            </a:pPr>
            <a:endParaRPr lang="en-GB" dirty="0"/>
          </a:p>
          <a:p>
            <a:pPr marL="0" indent="0">
              <a:buNone/>
            </a:pPr>
            <a:r>
              <a:rPr lang="en-GB" dirty="0" smtClean="0"/>
              <a:t>…………………………..</a:t>
            </a:r>
          </a:p>
          <a:p>
            <a:pPr marL="0" indent="0">
              <a:buNone/>
            </a:pPr>
            <a:r>
              <a:rPr lang="en-GB" dirty="0" smtClean="0"/>
              <a:t>I understand that if for any reason information is forthcoming to suggest that the above conditions were not met the consultant and or supervisee may forfeit their accreditation and possibly Association membership</a:t>
            </a:r>
            <a:endParaRPr lang="en-GB" dirty="0"/>
          </a:p>
        </p:txBody>
      </p:sp>
    </p:spTree>
    <p:extLst>
      <p:ext uri="{BB962C8B-B14F-4D97-AF65-F5344CB8AC3E}">
        <p14:creationId xmlns:p14="http://schemas.microsoft.com/office/powerpoint/2010/main" val="1529869724"/>
      </p:ext>
    </p:extLst>
  </p:cSld>
  <p:clrMapOvr>
    <a:masterClrMapping/>
  </p:clrMapOvr>
  <p:timing>
    <p:tnLst>
      <p:par>
        <p:cTn id="1" dur="indefinite" restart="never" nodeType="tmRoot"/>
      </p:par>
    </p:tnLst>
  </p:timing>
</p:sld>
</file>

<file path=ppt/theme/theme1.xml><?xml version="1.0" encoding="utf-8"?>
<a:theme xmlns:a="http://schemas.openxmlformats.org/drawingml/2006/main" name="EMDR PPT">
  <a:themeElements>
    <a:clrScheme name="EMDR">
      <a:dk1>
        <a:sysClr val="windowText" lastClr="000000"/>
      </a:dk1>
      <a:lt1>
        <a:sysClr val="window" lastClr="FFFFFF"/>
      </a:lt1>
      <a:dk2>
        <a:srgbClr val="1F497D"/>
      </a:dk2>
      <a:lt2>
        <a:srgbClr val="EEECE1"/>
      </a:lt2>
      <a:accent1>
        <a:srgbClr val="1C96D2"/>
      </a:accent1>
      <a:accent2>
        <a:srgbClr val="A4D9EB"/>
      </a:accent2>
      <a:accent3>
        <a:srgbClr val="9BBB59"/>
      </a:accent3>
      <a:accent4>
        <a:srgbClr val="8064A2"/>
      </a:accent4>
      <a:accent5>
        <a:srgbClr val="53595C"/>
      </a:accent5>
      <a:accent6>
        <a:srgbClr val="C1C1C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EMDR PPT.potx</Template>
  <TotalTime>634</TotalTime>
  <Words>1395</Words>
  <Application>Microsoft Office PowerPoint</Application>
  <PresentationFormat>On-screen Show (4:3)</PresentationFormat>
  <Paragraphs>219</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EMDR PPT</vt:lpstr>
      <vt:lpstr>PowerPoint Presentation</vt:lpstr>
      <vt:lpstr>Accreditation process</vt:lpstr>
      <vt:lpstr>Accreditation </vt:lpstr>
      <vt:lpstr> Making an Application 1 </vt:lpstr>
      <vt:lpstr> Making an Application 2  </vt:lpstr>
      <vt:lpstr>Completing the Competency Framework Documents</vt:lpstr>
      <vt:lpstr>Completing the Competency Framework Documents</vt:lpstr>
      <vt:lpstr>Completing the Competency Framework documents</vt:lpstr>
      <vt:lpstr>Disclaimer</vt:lpstr>
      <vt:lpstr>Child and Adolescent Practitioner /Consultant </vt:lpstr>
      <vt:lpstr> Re-accreditation </vt:lpstr>
    </vt:vector>
  </TitlesOfParts>
  <Company>B2B Creative Studio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dc:title>
  <dc:creator>Derek Randall-Hall</dc:creator>
  <cp:lastModifiedBy>Alison Russell</cp:lastModifiedBy>
  <cp:revision>112</cp:revision>
  <dcterms:created xsi:type="dcterms:W3CDTF">2014-09-02T05:25:57Z</dcterms:created>
  <dcterms:modified xsi:type="dcterms:W3CDTF">2017-01-24T11:21:02Z</dcterms:modified>
</cp:coreProperties>
</file>