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73" r:id="rId3"/>
    <p:sldId id="274" r:id="rId4"/>
    <p:sldId id="275" r:id="rId5"/>
    <p:sldId id="276" r:id="rId6"/>
    <p:sldId id="279" r:id="rId7"/>
    <p:sldId id="272" r:id="rId8"/>
    <p:sldId id="269" r:id="rId9"/>
    <p:sldId id="262" r:id="rId10"/>
    <p:sldId id="268" r:id="rId11"/>
    <p:sldId id="265" r:id="rId12"/>
    <p:sldId id="271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st Title Page" id="{BC7D5E6E-5262-1547-97DE-D83D0CC85244}">
          <p14:sldIdLst>
            <p14:sldId id="259"/>
            <p14:sldId id="273"/>
            <p14:sldId id="274"/>
            <p14:sldId id="275"/>
            <p14:sldId id="276"/>
            <p14:sldId id="279"/>
            <p14:sldId id="272"/>
            <p14:sldId id="269"/>
            <p14:sldId id="262"/>
            <p14:sldId id="268"/>
            <p14:sldId id="265"/>
            <p14:sldId id="271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7FF"/>
    <a:srgbClr val="182B73"/>
    <a:srgbClr val="27509C"/>
    <a:srgbClr val="193785"/>
    <a:srgbClr val="57ADEE"/>
    <a:srgbClr val="1C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7" autoAdjust="0"/>
  </p:normalViewPr>
  <p:slideViewPr>
    <p:cSldViewPr snapToGrid="0" snapToObjects="1">
      <p:cViewPr varScale="1">
        <p:scale>
          <a:sx n="79" d="100"/>
          <a:sy n="79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404A6-8722-5B45-BABE-2ECCFE990D7A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9B67E-F37F-A344-AF53-4A6C9286347D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Record of all applications &amp; CPD credits awarded</a:t>
          </a:r>
          <a:r>
            <a:rPr lang="en-US" sz="1600" smtClean="0">
              <a:solidFill>
                <a:schemeClr val="tx1"/>
              </a:solidFill>
            </a:rPr>
            <a:t>.  Summary </a:t>
          </a:r>
          <a:r>
            <a:rPr lang="en-US" sz="1600" dirty="0" smtClean="0">
              <a:solidFill>
                <a:schemeClr val="tx1"/>
              </a:solidFill>
            </a:rPr>
            <a:t>of data presented in the Association annual report</a:t>
          </a:r>
          <a:endParaRPr lang="en-US" sz="1600" dirty="0">
            <a:solidFill>
              <a:schemeClr val="tx1"/>
            </a:solidFill>
          </a:endParaRPr>
        </a:p>
      </dgm:t>
    </dgm:pt>
    <dgm:pt modelId="{387B30E5-AD5B-4F4A-8A4E-C3D455DB9430}" type="sibTrans" cxnId="{0E4772FC-1031-F144-BD33-9A89515635AE}">
      <dgm:prSet/>
      <dgm:spPr/>
      <dgm:t>
        <a:bodyPr/>
        <a:lstStyle/>
        <a:p>
          <a:endParaRPr lang="en-US"/>
        </a:p>
      </dgm:t>
    </dgm:pt>
    <dgm:pt modelId="{23F765AA-F032-F245-B255-F39D13BD6888}" type="parTrans" cxnId="{0E4772FC-1031-F144-BD33-9A89515635AE}">
      <dgm:prSet/>
      <dgm:spPr/>
      <dgm:t>
        <a:bodyPr/>
        <a:lstStyle/>
        <a:p>
          <a:endParaRPr lang="en-US"/>
        </a:p>
      </dgm:t>
    </dgm:pt>
    <dgm:pt modelId="{1BE559BD-CE23-AA4D-97B7-83E2531A7CAB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</a:rPr>
            <a:t>Successful applicants can include EMDR UK &amp; Ireland logo &amp; no. of CPD credits on workshop certificates</a:t>
          </a:r>
          <a:endParaRPr lang="en-US" sz="1600" dirty="0">
            <a:solidFill>
              <a:schemeClr val="bg1"/>
            </a:solidFill>
          </a:endParaRPr>
        </a:p>
      </dgm:t>
    </dgm:pt>
    <dgm:pt modelId="{5440FFE2-BC5D-E644-AD58-2528FB9A0F56}" type="sibTrans" cxnId="{4EDAB29F-3FC2-5A4F-9F25-79633AF63533}">
      <dgm:prSet/>
      <dgm:spPr/>
      <dgm:t>
        <a:bodyPr/>
        <a:lstStyle/>
        <a:p>
          <a:endParaRPr lang="en-US"/>
        </a:p>
      </dgm:t>
    </dgm:pt>
    <dgm:pt modelId="{98C6FBDD-FEEE-B047-A476-9178413766A8}" type="parTrans" cxnId="{4EDAB29F-3FC2-5A4F-9F25-79633AF63533}">
      <dgm:prSet/>
      <dgm:spPr/>
      <dgm:t>
        <a:bodyPr/>
        <a:lstStyle/>
        <a:p>
          <a:endParaRPr lang="en-US"/>
        </a:p>
      </dgm:t>
    </dgm:pt>
    <dgm:pt modelId="{4D6D2401-768F-1543-81D2-825A0269CD26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Applicant informed by email of decision</a:t>
          </a:r>
          <a:endParaRPr lang="en-US" sz="1600" dirty="0">
            <a:solidFill>
              <a:schemeClr val="tx1"/>
            </a:solidFill>
          </a:endParaRPr>
        </a:p>
      </dgm:t>
    </dgm:pt>
    <dgm:pt modelId="{4DCA7B1D-D3DC-B144-A7B8-221ADC11ADAD}" type="sibTrans" cxnId="{132685D8-74D4-7443-A990-ED1621C8EFFC}">
      <dgm:prSet/>
      <dgm:spPr/>
      <dgm:t>
        <a:bodyPr/>
        <a:lstStyle/>
        <a:p>
          <a:endParaRPr lang="en-US"/>
        </a:p>
      </dgm:t>
    </dgm:pt>
    <dgm:pt modelId="{065AB007-8EF8-4B4E-BEEA-19CF6F0FF489}" type="parTrans" cxnId="{132685D8-74D4-7443-A990-ED1621C8EFFC}">
      <dgm:prSet/>
      <dgm:spPr/>
      <dgm:t>
        <a:bodyPr/>
        <a:lstStyle/>
        <a:p>
          <a:endParaRPr lang="en-US"/>
        </a:p>
      </dgm:t>
    </dgm:pt>
    <dgm:pt modelId="{44B59628-7056-914D-AA29-0D9E93C36228}">
      <dgm:prSet custT="1"/>
      <dgm:spPr/>
      <dgm:t>
        <a:bodyPr/>
        <a:lstStyle/>
        <a:p>
          <a:pPr rtl="0"/>
          <a:r>
            <a:rPr lang="en-US" sz="1600" dirty="0" smtClean="0"/>
            <a:t>Further information/clarifications requested if necessary</a:t>
          </a:r>
          <a:endParaRPr lang="en-US" sz="1600" dirty="0"/>
        </a:p>
      </dgm:t>
    </dgm:pt>
    <dgm:pt modelId="{59B44C30-B75B-C54A-9FF3-7C0D98F8E537}" type="sibTrans" cxnId="{BD8C1BEB-83FA-3548-AAA2-0DEAC9855CDB}">
      <dgm:prSet/>
      <dgm:spPr/>
      <dgm:t>
        <a:bodyPr/>
        <a:lstStyle/>
        <a:p>
          <a:endParaRPr lang="en-US"/>
        </a:p>
      </dgm:t>
    </dgm:pt>
    <dgm:pt modelId="{9D4B6EE7-DE4D-FE4E-8FDB-C02A9510056E}" type="parTrans" cxnId="{BD8C1BEB-83FA-3548-AAA2-0DEAC9855CDB}">
      <dgm:prSet/>
      <dgm:spPr/>
      <dgm:t>
        <a:bodyPr/>
        <a:lstStyle/>
        <a:p>
          <a:endParaRPr lang="en-US"/>
        </a:p>
      </dgm:t>
    </dgm:pt>
    <dgm:pt modelId="{0390F055-4484-D344-A6A2-AA0FA62362C6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Form forwarded to all Accreditation Committee members for consideration</a:t>
          </a:r>
          <a:endParaRPr lang="en-US" sz="1600" dirty="0">
            <a:solidFill>
              <a:schemeClr val="tx1"/>
            </a:solidFill>
          </a:endParaRPr>
        </a:p>
      </dgm:t>
    </dgm:pt>
    <dgm:pt modelId="{86397364-3BC3-954C-95B4-EC7F7D1A9418}" type="sibTrans" cxnId="{0E394E87-258C-614E-AA5B-402F0684D0CE}">
      <dgm:prSet/>
      <dgm:spPr/>
      <dgm:t>
        <a:bodyPr/>
        <a:lstStyle/>
        <a:p>
          <a:endParaRPr lang="en-US"/>
        </a:p>
      </dgm:t>
    </dgm:pt>
    <dgm:pt modelId="{8E9C1A85-D9C6-C84F-89F8-D10E6005892C}" type="parTrans" cxnId="{0E394E87-258C-614E-AA5B-402F0684D0CE}">
      <dgm:prSet/>
      <dgm:spPr/>
      <dgm:t>
        <a:bodyPr/>
        <a:lstStyle/>
        <a:p>
          <a:endParaRPr lang="en-US"/>
        </a:p>
      </dgm:t>
    </dgm:pt>
    <dgm:pt modelId="{89F9A2DB-1792-B84F-8976-C42AD60E7CE6}">
      <dgm:prSet custT="1"/>
      <dgm:spPr/>
      <dgm:t>
        <a:bodyPr/>
        <a:lstStyle/>
        <a:p>
          <a:pPr rtl="0"/>
          <a:r>
            <a:rPr lang="en-US" sz="1800" dirty="0" smtClean="0"/>
            <a:t>Jane screens all applications &amp; requests further information as necessary</a:t>
          </a:r>
          <a:endParaRPr lang="en-US" sz="1800" dirty="0"/>
        </a:p>
      </dgm:t>
    </dgm:pt>
    <dgm:pt modelId="{402F4E04-723F-6F41-9C56-997F375668D2}" type="sibTrans" cxnId="{E1D35ACA-F949-EF43-B587-750B250A90A3}">
      <dgm:prSet/>
      <dgm:spPr/>
      <dgm:t>
        <a:bodyPr/>
        <a:lstStyle/>
        <a:p>
          <a:endParaRPr lang="en-US"/>
        </a:p>
      </dgm:t>
    </dgm:pt>
    <dgm:pt modelId="{C29DDDF2-016D-1143-86DA-F9DD46C2B558}" type="parTrans" cxnId="{E1D35ACA-F949-EF43-B587-750B250A90A3}">
      <dgm:prSet/>
      <dgm:spPr/>
      <dgm:t>
        <a:bodyPr/>
        <a:lstStyle/>
        <a:p>
          <a:endParaRPr lang="en-US"/>
        </a:p>
      </dgm:t>
    </dgm:pt>
    <dgm:pt modelId="{EB5B90E2-846B-434A-B921-78B43ED1E4E1}" type="pres">
      <dgm:prSet presAssocID="{6A3404A6-8722-5B45-BABE-2ECCFE990D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5B2DB-BA89-D84B-9CB8-958489248822}" type="pres">
      <dgm:prSet presAssocID="{89F9A2DB-1792-B84F-8976-C42AD60E7CE6}" presName="parentLin" presStyleCnt="0"/>
      <dgm:spPr/>
    </dgm:pt>
    <dgm:pt modelId="{1B5EDB19-491F-314E-B020-4B1D26F11E19}" type="pres">
      <dgm:prSet presAssocID="{89F9A2DB-1792-B84F-8976-C42AD60E7CE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DA96D0B2-4284-1449-9F5F-D442EBCB479A}" type="pres">
      <dgm:prSet presAssocID="{89F9A2DB-1792-B84F-8976-C42AD60E7CE6}" presName="parentText" presStyleLbl="node1" presStyleIdx="0" presStyleCnt="6" custScaleY="179960" custLinFactNeighborY="-38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C1D52-AF10-DE4E-9DA2-3A42387AF221}" type="pres">
      <dgm:prSet presAssocID="{89F9A2DB-1792-B84F-8976-C42AD60E7CE6}" presName="negativeSpace" presStyleCnt="0"/>
      <dgm:spPr/>
    </dgm:pt>
    <dgm:pt modelId="{29E900E0-5F9C-CD4C-AD4E-F3F8D1C02C8E}" type="pres">
      <dgm:prSet presAssocID="{89F9A2DB-1792-B84F-8976-C42AD60E7CE6}" presName="childText" presStyleLbl="conFgAcc1" presStyleIdx="0" presStyleCnt="6">
        <dgm:presLayoutVars>
          <dgm:bulletEnabled val="1"/>
        </dgm:presLayoutVars>
      </dgm:prSet>
      <dgm:spPr/>
    </dgm:pt>
    <dgm:pt modelId="{4F63A52A-0EE1-744A-8217-5D3EA3227CA0}" type="pres">
      <dgm:prSet presAssocID="{402F4E04-723F-6F41-9C56-997F375668D2}" presName="spaceBetweenRectangles" presStyleCnt="0"/>
      <dgm:spPr/>
    </dgm:pt>
    <dgm:pt modelId="{B5D7AB45-0AF1-EC47-81B4-8BF87B92AF09}" type="pres">
      <dgm:prSet presAssocID="{0390F055-4484-D344-A6A2-AA0FA62362C6}" presName="parentLin" presStyleCnt="0"/>
      <dgm:spPr/>
    </dgm:pt>
    <dgm:pt modelId="{98352E99-081E-A648-8DCD-2719DDE06935}" type="pres">
      <dgm:prSet presAssocID="{0390F055-4484-D344-A6A2-AA0FA62362C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ACE224A-807E-864D-8E4D-3B5E01698F54}" type="pres">
      <dgm:prSet presAssocID="{0390F055-4484-D344-A6A2-AA0FA62362C6}" presName="parentText" presStyleLbl="node1" presStyleIdx="1" presStyleCnt="6" custScaleY="1571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96D18-5676-DA4E-A0AD-29A76E06F4C6}" type="pres">
      <dgm:prSet presAssocID="{0390F055-4484-D344-A6A2-AA0FA62362C6}" presName="negativeSpace" presStyleCnt="0"/>
      <dgm:spPr/>
    </dgm:pt>
    <dgm:pt modelId="{6D92FC10-29C2-2243-B70E-E748DD5083B9}" type="pres">
      <dgm:prSet presAssocID="{0390F055-4484-D344-A6A2-AA0FA62362C6}" presName="childText" presStyleLbl="conFgAcc1" presStyleIdx="1" presStyleCnt="6">
        <dgm:presLayoutVars>
          <dgm:bulletEnabled val="1"/>
        </dgm:presLayoutVars>
      </dgm:prSet>
      <dgm:spPr/>
    </dgm:pt>
    <dgm:pt modelId="{3FC60CE8-DB35-D645-A384-DAD123B6D47B}" type="pres">
      <dgm:prSet presAssocID="{86397364-3BC3-954C-95B4-EC7F7D1A9418}" presName="spaceBetweenRectangles" presStyleCnt="0"/>
      <dgm:spPr/>
    </dgm:pt>
    <dgm:pt modelId="{67F8A73D-5D1A-1747-927C-EBC523D4F991}" type="pres">
      <dgm:prSet presAssocID="{44B59628-7056-914D-AA29-0D9E93C36228}" presName="parentLin" presStyleCnt="0"/>
      <dgm:spPr/>
    </dgm:pt>
    <dgm:pt modelId="{42218E77-6366-284C-B467-D10238A9D2E9}" type="pres">
      <dgm:prSet presAssocID="{44B59628-7056-914D-AA29-0D9E93C36228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071D7D90-D2E3-9F40-89BD-CF69FFECE90C}" type="pres">
      <dgm:prSet presAssocID="{44B59628-7056-914D-AA29-0D9E93C36228}" presName="parentText" presStyleLbl="node1" presStyleIdx="2" presStyleCnt="6" custScaleY="161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6DCBD-B45C-7642-B824-A063313C493A}" type="pres">
      <dgm:prSet presAssocID="{44B59628-7056-914D-AA29-0D9E93C36228}" presName="negativeSpace" presStyleCnt="0"/>
      <dgm:spPr/>
    </dgm:pt>
    <dgm:pt modelId="{ADB0D078-D84E-ED44-8B54-828ED5622128}" type="pres">
      <dgm:prSet presAssocID="{44B59628-7056-914D-AA29-0D9E93C36228}" presName="childText" presStyleLbl="conFgAcc1" presStyleIdx="2" presStyleCnt="6">
        <dgm:presLayoutVars>
          <dgm:bulletEnabled val="1"/>
        </dgm:presLayoutVars>
      </dgm:prSet>
      <dgm:spPr/>
    </dgm:pt>
    <dgm:pt modelId="{9AF3974D-C764-5544-805D-EB69AA707365}" type="pres">
      <dgm:prSet presAssocID="{59B44C30-B75B-C54A-9FF3-7C0D98F8E537}" presName="spaceBetweenRectangles" presStyleCnt="0"/>
      <dgm:spPr/>
    </dgm:pt>
    <dgm:pt modelId="{E72DA208-244E-4541-9ADF-A573818F84E0}" type="pres">
      <dgm:prSet presAssocID="{4D6D2401-768F-1543-81D2-825A0269CD26}" presName="parentLin" presStyleCnt="0"/>
      <dgm:spPr/>
    </dgm:pt>
    <dgm:pt modelId="{31E91E4B-6F3B-7F4B-862F-FFD092AAFC22}" type="pres">
      <dgm:prSet presAssocID="{4D6D2401-768F-1543-81D2-825A0269CD26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2D42A867-6B31-9D41-BD92-882ED2293982}" type="pres">
      <dgm:prSet presAssocID="{4D6D2401-768F-1543-81D2-825A0269CD26}" presName="parentText" presStyleLbl="node1" presStyleIdx="3" presStyleCnt="6" custScaleY="1728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7D1E1-83DB-8449-93D2-4573CD864F85}" type="pres">
      <dgm:prSet presAssocID="{4D6D2401-768F-1543-81D2-825A0269CD26}" presName="negativeSpace" presStyleCnt="0"/>
      <dgm:spPr/>
    </dgm:pt>
    <dgm:pt modelId="{E5948E37-8830-054D-8DA0-296C5F1CAFBB}" type="pres">
      <dgm:prSet presAssocID="{4D6D2401-768F-1543-81D2-825A0269CD26}" presName="childText" presStyleLbl="conFgAcc1" presStyleIdx="3" presStyleCnt="6">
        <dgm:presLayoutVars>
          <dgm:bulletEnabled val="1"/>
        </dgm:presLayoutVars>
      </dgm:prSet>
      <dgm:spPr/>
    </dgm:pt>
    <dgm:pt modelId="{59095396-06A0-0447-9F5C-42D9D22DCB33}" type="pres">
      <dgm:prSet presAssocID="{4DCA7B1D-D3DC-B144-A7B8-221ADC11ADAD}" presName="spaceBetweenRectangles" presStyleCnt="0"/>
      <dgm:spPr/>
    </dgm:pt>
    <dgm:pt modelId="{094C8EA0-A77F-1D4E-9EA0-921619B3D316}" type="pres">
      <dgm:prSet presAssocID="{1BE559BD-CE23-AA4D-97B7-83E2531A7CAB}" presName="parentLin" presStyleCnt="0"/>
      <dgm:spPr/>
    </dgm:pt>
    <dgm:pt modelId="{6ADF9E76-5E41-3947-8288-094B387D6B73}" type="pres">
      <dgm:prSet presAssocID="{1BE559BD-CE23-AA4D-97B7-83E2531A7CAB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816FC8B4-9F8E-0F4B-BA39-4C04EC267461}" type="pres">
      <dgm:prSet presAssocID="{1BE559BD-CE23-AA4D-97B7-83E2531A7CAB}" presName="parentText" presStyleLbl="node1" presStyleIdx="4" presStyleCnt="6" custScaleY="202919" custLinFactNeighborX="-4942" custLinFactNeighborY="42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D0D45-919B-3A40-A0FA-B670A92CA5CD}" type="pres">
      <dgm:prSet presAssocID="{1BE559BD-CE23-AA4D-97B7-83E2531A7CAB}" presName="negativeSpace" presStyleCnt="0"/>
      <dgm:spPr/>
    </dgm:pt>
    <dgm:pt modelId="{1FEE0A08-D05D-D541-B074-C708A0DBEF17}" type="pres">
      <dgm:prSet presAssocID="{1BE559BD-CE23-AA4D-97B7-83E2531A7CAB}" presName="childText" presStyleLbl="conFgAcc1" presStyleIdx="4" presStyleCnt="6">
        <dgm:presLayoutVars>
          <dgm:bulletEnabled val="1"/>
        </dgm:presLayoutVars>
      </dgm:prSet>
      <dgm:spPr/>
    </dgm:pt>
    <dgm:pt modelId="{BA6CABA0-2982-EB45-952A-6F6CB06DDAFD}" type="pres">
      <dgm:prSet presAssocID="{5440FFE2-BC5D-E644-AD58-2528FB9A0F56}" presName="spaceBetweenRectangles" presStyleCnt="0"/>
      <dgm:spPr/>
    </dgm:pt>
    <dgm:pt modelId="{917A1F1A-DE4F-F148-B7F2-CB1040E6E8B5}" type="pres">
      <dgm:prSet presAssocID="{4D29B67E-F37F-A344-AF53-4A6C9286347D}" presName="parentLin" presStyleCnt="0"/>
      <dgm:spPr/>
    </dgm:pt>
    <dgm:pt modelId="{EBD0616E-2FCA-8041-A018-C7D2BEA68139}" type="pres">
      <dgm:prSet presAssocID="{4D29B67E-F37F-A344-AF53-4A6C9286347D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E2DEC8D2-B0A2-4F44-BF58-AE465855FF3A}" type="pres">
      <dgm:prSet presAssocID="{4D29B67E-F37F-A344-AF53-4A6C9286347D}" presName="parentText" presStyleLbl="node1" presStyleIdx="5" presStyleCnt="6" custScaleY="160201" custLinFactNeighborY="267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1CB14-A9A4-EF41-BB70-80DBEA7F135F}" type="pres">
      <dgm:prSet presAssocID="{4D29B67E-F37F-A344-AF53-4A6C9286347D}" presName="negativeSpace" presStyleCnt="0"/>
      <dgm:spPr/>
    </dgm:pt>
    <dgm:pt modelId="{31ADC961-953E-314B-92D5-A57C22D3570B}" type="pres">
      <dgm:prSet presAssocID="{4D29B67E-F37F-A344-AF53-4A6C928634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E4772FC-1031-F144-BD33-9A89515635AE}" srcId="{6A3404A6-8722-5B45-BABE-2ECCFE990D7A}" destId="{4D29B67E-F37F-A344-AF53-4A6C9286347D}" srcOrd="5" destOrd="0" parTransId="{23F765AA-F032-F245-B255-F39D13BD6888}" sibTransId="{387B30E5-AD5B-4F4A-8A4E-C3D455DB9430}"/>
    <dgm:cxn modelId="{E1D35ACA-F949-EF43-B587-750B250A90A3}" srcId="{6A3404A6-8722-5B45-BABE-2ECCFE990D7A}" destId="{89F9A2DB-1792-B84F-8976-C42AD60E7CE6}" srcOrd="0" destOrd="0" parTransId="{C29DDDF2-016D-1143-86DA-F9DD46C2B558}" sibTransId="{402F4E04-723F-6F41-9C56-997F375668D2}"/>
    <dgm:cxn modelId="{EF0F175A-D1A3-B045-AAC1-5E78B261873D}" type="presOf" srcId="{1BE559BD-CE23-AA4D-97B7-83E2531A7CAB}" destId="{816FC8B4-9F8E-0F4B-BA39-4C04EC267461}" srcOrd="1" destOrd="0" presId="urn:microsoft.com/office/officeart/2005/8/layout/list1"/>
    <dgm:cxn modelId="{16BB10FB-50B4-844D-9888-1298D66F07AF}" type="presOf" srcId="{4D6D2401-768F-1543-81D2-825A0269CD26}" destId="{31E91E4B-6F3B-7F4B-862F-FFD092AAFC22}" srcOrd="0" destOrd="0" presId="urn:microsoft.com/office/officeart/2005/8/layout/list1"/>
    <dgm:cxn modelId="{30472B3F-279D-6041-B72D-1B68227709A0}" type="presOf" srcId="{1BE559BD-CE23-AA4D-97B7-83E2531A7CAB}" destId="{6ADF9E76-5E41-3947-8288-094B387D6B73}" srcOrd="0" destOrd="0" presId="urn:microsoft.com/office/officeart/2005/8/layout/list1"/>
    <dgm:cxn modelId="{3B4B9D3D-0BEC-0943-807C-705658C83A8B}" type="presOf" srcId="{4D29B67E-F37F-A344-AF53-4A6C9286347D}" destId="{EBD0616E-2FCA-8041-A018-C7D2BEA68139}" srcOrd="0" destOrd="0" presId="urn:microsoft.com/office/officeart/2005/8/layout/list1"/>
    <dgm:cxn modelId="{FF455B4A-5FFC-A444-B637-31EAF54D1FEC}" type="presOf" srcId="{4D6D2401-768F-1543-81D2-825A0269CD26}" destId="{2D42A867-6B31-9D41-BD92-882ED2293982}" srcOrd="1" destOrd="0" presId="urn:microsoft.com/office/officeart/2005/8/layout/list1"/>
    <dgm:cxn modelId="{018F79A6-AD7F-284F-AC88-6C709FFD42F1}" type="presOf" srcId="{0390F055-4484-D344-A6A2-AA0FA62362C6}" destId="{CACE224A-807E-864D-8E4D-3B5E01698F54}" srcOrd="1" destOrd="0" presId="urn:microsoft.com/office/officeart/2005/8/layout/list1"/>
    <dgm:cxn modelId="{1F85021D-6249-2F4E-AE18-A22DDAB6165F}" type="presOf" srcId="{89F9A2DB-1792-B84F-8976-C42AD60E7CE6}" destId="{DA96D0B2-4284-1449-9F5F-D442EBCB479A}" srcOrd="1" destOrd="0" presId="urn:microsoft.com/office/officeart/2005/8/layout/list1"/>
    <dgm:cxn modelId="{AC2DF27A-16CE-3F49-ACCC-EC29182ED41F}" type="presOf" srcId="{4D29B67E-F37F-A344-AF53-4A6C9286347D}" destId="{E2DEC8D2-B0A2-4F44-BF58-AE465855FF3A}" srcOrd="1" destOrd="0" presId="urn:microsoft.com/office/officeart/2005/8/layout/list1"/>
    <dgm:cxn modelId="{132685D8-74D4-7443-A990-ED1621C8EFFC}" srcId="{6A3404A6-8722-5B45-BABE-2ECCFE990D7A}" destId="{4D6D2401-768F-1543-81D2-825A0269CD26}" srcOrd="3" destOrd="0" parTransId="{065AB007-8EF8-4B4E-BEEA-19CF6F0FF489}" sibTransId="{4DCA7B1D-D3DC-B144-A7B8-221ADC11ADAD}"/>
    <dgm:cxn modelId="{BC571919-26DA-0A4C-8B48-219B72FE0060}" type="presOf" srcId="{44B59628-7056-914D-AA29-0D9E93C36228}" destId="{42218E77-6366-284C-B467-D10238A9D2E9}" srcOrd="0" destOrd="0" presId="urn:microsoft.com/office/officeart/2005/8/layout/list1"/>
    <dgm:cxn modelId="{3027B019-1801-9041-B0FF-C1AB7BE42F2C}" type="presOf" srcId="{44B59628-7056-914D-AA29-0D9E93C36228}" destId="{071D7D90-D2E3-9F40-89BD-CF69FFECE90C}" srcOrd="1" destOrd="0" presId="urn:microsoft.com/office/officeart/2005/8/layout/list1"/>
    <dgm:cxn modelId="{8966F748-6DBA-0544-BEFF-E7EDAE152C83}" type="presOf" srcId="{0390F055-4484-D344-A6A2-AA0FA62362C6}" destId="{98352E99-081E-A648-8DCD-2719DDE06935}" srcOrd="0" destOrd="0" presId="urn:microsoft.com/office/officeart/2005/8/layout/list1"/>
    <dgm:cxn modelId="{89885B95-A25B-E44F-ADAC-924A2AE2D3CB}" type="presOf" srcId="{6A3404A6-8722-5B45-BABE-2ECCFE990D7A}" destId="{EB5B90E2-846B-434A-B921-78B43ED1E4E1}" srcOrd="0" destOrd="0" presId="urn:microsoft.com/office/officeart/2005/8/layout/list1"/>
    <dgm:cxn modelId="{78EB7B24-6FB8-0D46-B070-129E5D3562A2}" type="presOf" srcId="{89F9A2DB-1792-B84F-8976-C42AD60E7CE6}" destId="{1B5EDB19-491F-314E-B020-4B1D26F11E19}" srcOrd="0" destOrd="0" presId="urn:microsoft.com/office/officeart/2005/8/layout/list1"/>
    <dgm:cxn modelId="{BD8C1BEB-83FA-3548-AAA2-0DEAC9855CDB}" srcId="{6A3404A6-8722-5B45-BABE-2ECCFE990D7A}" destId="{44B59628-7056-914D-AA29-0D9E93C36228}" srcOrd="2" destOrd="0" parTransId="{9D4B6EE7-DE4D-FE4E-8FDB-C02A9510056E}" sibTransId="{59B44C30-B75B-C54A-9FF3-7C0D98F8E537}"/>
    <dgm:cxn modelId="{4EDAB29F-3FC2-5A4F-9F25-79633AF63533}" srcId="{6A3404A6-8722-5B45-BABE-2ECCFE990D7A}" destId="{1BE559BD-CE23-AA4D-97B7-83E2531A7CAB}" srcOrd="4" destOrd="0" parTransId="{98C6FBDD-FEEE-B047-A476-9178413766A8}" sibTransId="{5440FFE2-BC5D-E644-AD58-2528FB9A0F56}"/>
    <dgm:cxn modelId="{0E394E87-258C-614E-AA5B-402F0684D0CE}" srcId="{6A3404A6-8722-5B45-BABE-2ECCFE990D7A}" destId="{0390F055-4484-D344-A6A2-AA0FA62362C6}" srcOrd="1" destOrd="0" parTransId="{8E9C1A85-D9C6-C84F-89F8-D10E6005892C}" sibTransId="{86397364-3BC3-954C-95B4-EC7F7D1A9418}"/>
    <dgm:cxn modelId="{2900D061-8502-C74C-ADA3-7F5E06BE5EF0}" type="presParOf" srcId="{EB5B90E2-846B-434A-B921-78B43ED1E4E1}" destId="{CA05B2DB-BA89-D84B-9CB8-958489248822}" srcOrd="0" destOrd="0" presId="urn:microsoft.com/office/officeart/2005/8/layout/list1"/>
    <dgm:cxn modelId="{8C93E808-2CBA-D844-82EF-BBB6DC8DCE5F}" type="presParOf" srcId="{CA05B2DB-BA89-D84B-9CB8-958489248822}" destId="{1B5EDB19-491F-314E-B020-4B1D26F11E19}" srcOrd="0" destOrd="0" presId="urn:microsoft.com/office/officeart/2005/8/layout/list1"/>
    <dgm:cxn modelId="{982CA683-9A92-3D4E-A86F-EE8F49788E4E}" type="presParOf" srcId="{CA05B2DB-BA89-D84B-9CB8-958489248822}" destId="{DA96D0B2-4284-1449-9F5F-D442EBCB479A}" srcOrd="1" destOrd="0" presId="urn:microsoft.com/office/officeart/2005/8/layout/list1"/>
    <dgm:cxn modelId="{324217AD-197D-6D4F-88BE-DA9D47CD5501}" type="presParOf" srcId="{EB5B90E2-846B-434A-B921-78B43ED1E4E1}" destId="{823C1D52-AF10-DE4E-9DA2-3A42387AF221}" srcOrd="1" destOrd="0" presId="urn:microsoft.com/office/officeart/2005/8/layout/list1"/>
    <dgm:cxn modelId="{07792048-5442-D048-BDA8-6FE84086AD00}" type="presParOf" srcId="{EB5B90E2-846B-434A-B921-78B43ED1E4E1}" destId="{29E900E0-5F9C-CD4C-AD4E-F3F8D1C02C8E}" srcOrd="2" destOrd="0" presId="urn:microsoft.com/office/officeart/2005/8/layout/list1"/>
    <dgm:cxn modelId="{B65240A9-ADF2-8F49-8471-C82251F78206}" type="presParOf" srcId="{EB5B90E2-846B-434A-B921-78B43ED1E4E1}" destId="{4F63A52A-0EE1-744A-8217-5D3EA3227CA0}" srcOrd="3" destOrd="0" presId="urn:microsoft.com/office/officeart/2005/8/layout/list1"/>
    <dgm:cxn modelId="{96503F77-38B9-F240-BE90-2296AD18E882}" type="presParOf" srcId="{EB5B90E2-846B-434A-B921-78B43ED1E4E1}" destId="{B5D7AB45-0AF1-EC47-81B4-8BF87B92AF09}" srcOrd="4" destOrd="0" presId="urn:microsoft.com/office/officeart/2005/8/layout/list1"/>
    <dgm:cxn modelId="{8FC36586-9ED3-1B4C-AA8B-6DA13792D7B4}" type="presParOf" srcId="{B5D7AB45-0AF1-EC47-81B4-8BF87B92AF09}" destId="{98352E99-081E-A648-8DCD-2719DDE06935}" srcOrd="0" destOrd="0" presId="urn:microsoft.com/office/officeart/2005/8/layout/list1"/>
    <dgm:cxn modelId="{C7E3FFF6-2A21-7241-AD12-368D5511EB47}" type="presParOf" srcId="{B5D7AB45-0AF1-EC47-81B4-8BF87B92AF09}" destId="{CACE224A-807E-864D-8E4D-3B5E01698F54}" srcOrd="1" destOrd="0" presId="urn:microsoft.com/office/officeart/2005/8/layout/list1"/>
    <dgm:cxn modelId="{1261A6A2-BBF3-0848-9E7E-97CF015C0F5F}" type="presParOf" srcId="{EB5B90E2-846B-434A-B921-78B43ED1E4E1}" destId="{34996D18-5676-DA4E-A0AD-29A76E06F4C6}" srcOrd="5" destOrd="0" presId="urn:microsoft.com/office/officeart/2005/8/layout/list1"/>
    <dgm:cxn modelId="{1573ADB7-D446-F34A-B219-83F1873313B6}" type="presParOf" srcId="{EB5B90E2-846B-434A-B921-78B43ED1E4E1}" destId="{6D92FC10-29C2-2243-B70E-E748DD5083B9}" srcOrd="6" destOrd="0" presId="urn:microsoft.com/office/officeart/2005/8/layout/list1"/>
    <dgm:cxn modelId="{8A481E1D-2C8A-7C46-9B7D-D785E44A1C35}" type="presParOf" srcId="{EB5B90E2-846B-434A-B921-78B43ED1E4E1}" destId="{3FC60CE8-DB35-D645-A384-DAD123B6D47B}" srcOrd="7" destOrd="0" presId="urn:microsoft.com/office/officeart/2005/8/layout/list1"/>
    <dgm:cxn modelId="{834914F2-8E08-EA41-8664-8F9E762D46ED}" type="presParOf" srcId="{EB5B90E2-846B-434A-B921-78B43ED1E4E1}" destId="{67F8A73D-5D1A-1747-927C-EBC523D4F991}" srcOrd="8" destOrd="0" presId="urn:microsoft.com/office/officeart/2005/8/layout/list1"/>
    <dgm:cxn modelId="{37D48B58-48D8-FC43-BD28-B3D9193120CD}" type="presParOf" srcId="{67F8A73D-5D1A-1747-927C-EBC523D4F991}" destId="{42218E77-6366-284C-B467-D10238A9D2E9}" srcOrd="0" destOrd="0" presId="urn:microsoft.com/office/officeart/2005/8/layout/list1"/>
    <dgm:cxn modelId="{0D036057-A2DB-1D46-9E18-728CDB0EC6F4}" type="presParOf" srcId="{67F8A73D-5D1A-1747-927C-EBC523D4F991}" destId="{071D7D90-D2E3-9F40-89BD-CF69FFECE90C}" srcOrd="1" destOrd="0" presId="urn:microsoft.com/office/officeart/2005/8/layout/list1"/>
    <dgm:cxn modelId="{02B5A77A-67F6-C34E-A25A-48A03779CE29}" type="presParOf" srcId="{EB5B90E2-846B-434A-B921-78B43ED1E4E1}" destId="{F296DCBD-B45C-7642-B824-A063313C493A}" srcOrd="9" destOrd="0" presId="urn:microsoft.com/office/officeart/2005/8/layout/list1"/>
    <dgm:cxn modelId="{676AAB74-EA90-DD42-8F42-6C6C7F9AA06D}" type="presParOf" srcId="{EB5B90E2-846B-434A-B921-78B43ED1E4E1}" destId="{ADB0D078-D84E-ED44-8B54-828ED5622128}" srcOrd="10" destOrd="0" presId="urn:microsoft.com/office/officeart/2005/8/layout/list1"/>
    <dgm:cxn modelId="{4F2300A1-0A86-4A44-B4D5-445BBD26FE70}" type="presParOf" srcId="{EB5B90E2-846B-434A-B921-78B43ED1E4E1}" destId="{9AF3974D-C764-5544-805D-EB69AA707365}" srcOrd="11" destOrd="0" presId="urn:microsoft.com/office/officeart/2005/8/layout/list1"/>
    <dgm:cxn modelId="{C26E45B0-C2E0-F34D-AC1F-858501822A19}" type="presParOf" srcId="{EB5B90E2-846B-434A-B921-78B43ED1E4E1}" destId="{E72DA208-244E-4541-9ADF-A573818F84E0}" srcOrd="12" destOrd="0" presId="urn:microsoft.com/office/officeart/2005/8/layout/list1"/>
    <dgm:cxn modelId="{84E1EA15-A709-6643-9E63-0219ED878905}" type="presParOf" srcId="{E72DA208-244E-4541-9ADF-A573818F84E0}" destId="{31E91E4B-6F3B-7F4B-862F-FFD092AAFC22}" srcOrd="0" destOrd="0" presId="urn:microsoft.com/office/officeart/2005/8/layout/list1"/>
    <dgm:cxn modelId="{0AFD8EF6-32BE-6745-AD1D-B88DBCD5EDDA}" type="presParOf" srcId="{E72DA208-244E-4541-9ADF-A573818F84E0}" destId="{2D42A867-6B31-9D41-BD92-882ED2293982}" srcOrd="1" destOrd="0" presId="urn:microsoft.com/office/officeart/2005/8/layout/list1"/>
    <dgm:cxn modelId="{6E9478E5-D1D0-1745-B169-AF19076B6100}" type="presParOf" srcId="{EB5B90E2-846B-434A-B921-78B43ED1E4E1}" destId="{F587D1E1-83DB-8449-93D2-4573CD864F85}" srcOrd="13" destOrd="0" presId="urn:microsoft.com/office/officeart/2005/8/layout/list1"/>
    <dgm:cxn modelId="{1EEA3221-952D-794B-BE10-17F37EDA2D89}" type="presParOf" srcId="{EB5B90E2-846B-434A-B921-78B43ED1E4E1}" destId="{E5948E37-8830-054D-8DA0-296C5F1CAFBB}" srcOrd="14" destOrd="0" presId="urn:microsoft.com/office/officeart/2005/8/layout/list1"/>
    <dgm:cxn modelId="{3E6FDD4B-9296-CE4B-A8BB-EDB44F89E45C}" type="presParOf" srcId="{EB5B90E2-846B-434A-B921-78B43ED1E4E1}" destId="{59095396-06A0-0447-9F5C-42D9D22DCB33}" srcOrd="15" destOrd="0" presId="urn:microsoft.com/office/officeart/2005/8/layout/list1"/>
    <dgm:cxn modelId="{EFE0C6FA-451B-AE46-8AF2-C369A673CCAD}" type="presParOf" srcId="{EB5B90E2-846B-434A-B921-78B43ED1E4E1}" destId="{094C8EA0-A77F-1D4E-9EA0-921619B3D316}" srcOrd="16" destOrd="0" presId="urn:microsoft.com/office/officeart/2005/8/layout/list1"/>
    <dgm:cxn modelId="{F4D81902-043A-B447-9AA5-81D0EBCEF54A}" type="presParOf" srcId="{094C8EA0-A77F-1D4E-9EA0-921619B3D316}" destId="{6ADF9E76-5E41-3947-8288-094B387D6B73}" srcOrd="0" destOrd="0" presId="urn:microsoft.com/office/officeart/2005/8/layout/list1"/>
    <dgm:cxn modelId="{598B41AD-445C-0745-94B4-494205718E0D}" type="presParOf" srcId="{094C8EA0-A77F-1D4E-9EA0-921619B3D316}" destId="{816FC8B4-9F8E-0F4B-BA39-4C04EC267461}" srcOrd="1" destOrd="0" presId="urn:microsoft.com/office/officeart/2005/8/layout/list1"/>
    <dgm:cxn modelId="{630DBC89-7A1A-4D4E-B78B-B7630026DA66}" type="presParOf" srcId="{EB5B90E2-846B-434A-B921-78B43ED1E4E1}" destId="{C90D0D45-919B-3A40-A0FA-B670A92CA5CD}" srcOrd="17" destOrd="0" presId="urn:microsoft.com/office/officeart/2005/8/layout/list1"/>
    <dgm:cxn modelId="{39785273-A204-2C4B-8890-B7BF8F1E3F37}" type="presParOf" srcId="{EB5B90E2-846B-434A-B921-78B43ED1E4E1}" destId="{1FEE0A08-D05D-D541-B074-C708A0DBEF17}" srcOrd="18" destOrd="0" presId="urn:microsoft.com/office/officeart/2005/8/layout/list1"/>
    <dgm:cxn modelId="{2B8A30FA-4E75-E247-8B57-89C98AB705BD}" type="presParOf" srcId="{EB5B90E2-846B-434A-B921-78B43ED1E4E1}" destId="{BA6CABA0-2982-EB45-952A-6F6CB06DDAFD}" srcOrd="19" destOrd="0" presId="urn:microsoft.com/office/officeart/2005/8/layout/list1"/>
    <dgm:cxn modelId="{CA29FED1-0C21-2644-8341-D15E47BF3749}" type="presParOf" srcId="{EB5B90E2-846B-434A-B921-78B43ED1E4E1}" destId="{917A1F1A-DE4F-F148-B7F2-CB1040E6E8B5}" srcOrd="20" destOrd="0" presId="urn:microsoft.com/office/officeart/2005/8/layout/list1"/>
    <dgm:cxn modelId="{6687A229-3F91-9A4D-8C2D-FACF5FECA966}" type="presParOf" srcId="{917A1F1A-DE4F-F148-B7F2-CB1040E6E8B5}" destId="{EBD0616E-2FCA-8041-A018-C7D2BEA68139}" srcOrd="0" destOrd="0" presId="urn:microsoft.com/office/officeart/2005/8/layout/list1"/>
    <dgm:cxn modelId="{3AE0CDC0-B26A-6447-9DC9-7550D9B3158A}" type="presParOf" srcId="{917A1F1A-DE4F-F148-B7F2-CB1040E6E8B5}" destId="{E2DEC8D2-B0A2-4F44-BF58-AE465855FF3A}" srcOrd="1" destOrd="0" presId="urn:microsoft.com/office/officeart/2005/8/layout/list1"/>
    <dgm:cxn modelId="{67C040CA-FF6C-9244-ACE7-70BAD779FA0E}" type="presParOf" srcId="{EB5B90E2-846B-434A-B921-78B43ED1E4E1}" destId="{0151CB14-A9A4-EF41-BB70-80DBEA7F135F}" srcOrd="21" destOrd="0" presId="urn:microsoft.com/office/officeart/2005/8/layout/list1"/>
    <dgm:cxn modelId="{80F1EA09-E5C1-4140-ACA1-5B118EC9D895}" type="presParOf" srcId="{EB5B90E2-846B-434A-B921-78B43ED1E4E1}" destId="{31ADC961-953E-314B-92D5-A57C22D3570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93965-C16F-CB48-B870-627E0F908AB8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9B0D-4BA9-EE4E-A698-02AFD061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4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9B0D-4BA9-EE4E-A698-02AFD061C5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0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2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9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9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9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0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3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38A4-4F5A-0E4F-A1FF-167AB25C02E4}" type="datetimeFigureOut">
              <a:rPr lang="en-US" smtClean="0"/>
              <a:t>20/01/17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F21E0-6F9B-4646-9D2D-B1F585E1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25" y="333965"/>
            <a:ext cx="6994231" cy="2690519"/>
          </a:xfrm>
        </p:spPr>
        <p:txBody>
          <a:bodyPr>
            <a:normAutofit/>
          </a:bodyPr>
          <a:lstStyle/>
          <a:p>
            <a:r>
              <a:rPr lang="en-GB" dirty="0" smtClean="0">
                <a:cs typeface="Arial"/>
              </a:rPr>
              <a:t/>
            </a:r>
            <a:br>
              <a:rPr lang="en-GB" dirty="0" smtClean="0">
                <a:cs typeface="Arial"/>
              </a:rPr>
            </a:br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2775186"/>
            <a:ext cx="8148886" cy="211666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EMDR Consultants Day </a:t>
            </a:r>
          </a:p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21</a:t>
            </a:r>
            <a:r>
              <a:rPr lang="en-US" sz="36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st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January 2017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alibri Light"/>
              </a:rPr>
              <a:t>EMDR UK &amp; Ireland Accreditation Committee &amp; Trauma Aid UK 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Calibri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325" y="0"/>
            <a:ext cx="4816592" cy="536222"/>
          </a:xfrm>
          <a:prstGeom prst="rect">
            <a:avLst/>
          </a:prstGeom>
          <a:gradFill flip="none" rotWithShape="1">
            <a:gsLst>
              <a:gs pos="0">
                <a:srgbClr val="182B73"/>
              </a:gs>
              <a:gs pos="100000">
                <a:srgbClr val="3EA7FF"/>
              </a:gs>
            </a:gsLst>
            <a:lin ang="0" scaled="1"/>
            <a:tileRect/>
          </a:gradFill>
          <a:ln w="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509C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9325" y="4849521"/>
            <a:ext cx="4816592" cy="150516"/>
          </a:xfrm>
          <a:prstGeom prst="rect">
            <a:avLst/>
          </a:prstGeom>
          <a:gradFill flip="none" rotWithShape="1">
            <a:gsLst>
              <a:gs pos="0">
                <a:srgbClr val="182B73"/>
              </a:gs>
              <a:gs pos="100000">
                <a:srgbClr val="3EA7FF"/>
              </a:gs>
            </a:gsLst>
            <a:lin ang="0" scaled="1"/>
            <a:tileRect/>
          </a:gradFill>
          <a:ln w="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509C"/>
              </a:solidFill>
            </a:endParaRPr>
          </a:p>
        </p:txBody>
      </p:sp>
      <p:pic>
        <p:nvPicPr>
          <p:cNvPr id="3" name="Picture 2" descr="EMDR 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4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8" y="333965"/>
            <a:ext cx="8222462" cy="70235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r>
              <a:rPr lang="en-GB" sz="3600" b="0" dirty="0" smtClean="0">
                <a:solidFill>
                  <a:srgbClr val="17375E"/>
                </a:solidFill>
                <a:cs typeface="Arial"/>
              </a:rPr>
              <a:t>REQUESTS TO EXTEND ACCREDITATION </a:t>
            </a:r>
            <a:endParaRPr lang="en-US" sz="3600" b="0" dirty="0">
              <a:solidFill>
                <a:srgbClr val="17375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1816476"/>
            <a:ext cx="8222462" cy="2958724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You </a:t>
            </a:r>
            <a:r>
              <a:rPr lang="en-US" sz="1600" dirty="0">
                <a:solidFill>
                  <a:srgbClr val="182B73"/>
                </a:solidFill>
                <a:latin typeface="Calibri Light"/>
                <a:cs typeface="Calibri Light"/>
              </a:rPr>
              <a:t>will also be asked to provide the following:-</a:t>
            </a:r>
          </a:p>
          <a:p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182B73"/>
                </a:solidFill>
                <a:latin typeface="Calibri Light"/>
                <a:cs typeface="Calibri Light"/>
              </a:rPr>
              <a:t>Confirmation of professional registration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182B73"/>
                </a:solidFill>
                <a:latin typeface="Calibri Light"/>
                <a:cs typeface="Calibri Light"/>
              </a:rPr>
              <a:t>Evidence of EMDR CPD to date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182B73"/>
                </a:solidFill>
                <a:latin typeface="Calibri Light"/>
                <a:cs typeface="Calibri Light"/>
              </a:rPr>
              <a:t>Evidence of EMDR clinical hours to date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182B73"/>
                </a:solidFill>
                <a:latin typeface="Calibri Light"/>
                <a:cs typeface="Calibri Light"/>
              </a:rPr>
              <a:t>Evidence of EMDR clinical supervision to date</a:t>
            </a: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.</a:t>
            </a:r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  <a:p>
            <a:r>
              <a:rPr lang="en-US" sz="1600" dirty="0">
                <a:solidFill>
                  <a:srgbClr val="3366FF"/>
                </a:solidFill>
                <a:latin typeface="Calibri Light"/>
                <a:cs typeface="Calibri Light"/>
              </a:rPr>
              <a:t>Your request will be considered at the earliest opportunity and you will be advised of the decision in writing.  Extensions are generally granted for a period of 6-12 months maximum. </a:t>
            </a:r>
          </a:p>
        </p:txBody>
      </p:sp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33965"/>
            <a:ext cx="9143999" cy="844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17375E"/>
                </a:solidFill>
              </a:rPr>
              <a:t>	 </a:t>
            </a:r>
            <a:endParaRPr lang="en-US" sz="3200" b="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" y="1330960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9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2175746"/>
            <a:ext cx="8222462" cy="2599454"/>
          </a:xfrm>
        </p:spPr>
        <p:txBody>
          <a:bodyPr>
            <a:noAutofit/>
          </a:bodyPr>
          <a:lstStyle/>
          <a:p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658" y="5770880"/>
            <a:ext cx="8222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Calibri Light"/>
                <a:cs typeface="Calibri Light"/>
              </a:rPr>
              <a:t>Text Here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3965"/>
            <a:ext cx="9143999" cy="844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17375E"/>
                </a:solidFill>
              </a:rPr>
              <a:t> </a:t>
            </a:r>
            <a:endParaRPr lang="en-US" sz="3200" b="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" y="1330960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9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9" y="333965"/>
            <a:ext cx="8222462" cy="70235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1574800"/>
            <a:ext cx="8222462" cy="3200400"/>
          </a:xfrm>
        </p:spPr>
        <p:txBody>
          <a:bodyPr>
            <a:noAutofit/>
          </a:bodyPr>
          <a:lstStyle/>
          <a:p>
            <a:endParaRPr lang="en-US" sz="28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 algn="ctr"/>
            <a:r>
              <a:rPr lang="en-US" sz="2800" b="1" dirty="0" smtClean="0">
                <a:solidFill>
                  <a:srgbClr val="182B73"/>
                </a:solidFill>
                <a:latin typeface="Calibri Light"/>
                <a:cs typeface="Calibri Light"/>
              </a:rPr>
              <a:t>BRAINSTORM EXERCISE </a:t>
            </a:r>
          </a:p>
          <a:p>
            <a:pPr algn="ctr"/>
            <a:endParaRPr lang="en-US" sz="28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182B73"/>
                </a:solidFill>
                <a:latin typeface="Calibri Light"/>
                <a:cs typeface="Calibri Light"/>
              </a:rPr>
              <a:t>What are the challenges in assessing supervisee videos?</a:t>
            </a:r>
          </a:p>
          <a:p>
            <a:endParaRPr lang="en-US" sz="24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182B73"/>
                </a:solidFill>
                <a:latin typeface="Calibri Light"/>
                <a:cs typeface="Calibri Light"/>
              </a:rPr>
              <a:t>What are your innovative solutions? </a:t>
            </a:r>
          </a:p>
          <a:p>
            <a:endParaRPr lang="en-US" sz="24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 algn="ctr"/>
            <a:endParaRPr lang="en-US" sz="28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 algn="ctr"/>
            <a:endParaRPr lang="en-US" sz="2800" dirty="0">
              <a:solidFill>
                <a:srgbClr val="182B73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658" y="5770880"/>
            <a:ext cx="8222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 Light"/>
                <a:cs typeface="Calibri Light"/>
              </a:rPr>
              <a:t>Finding the nuggets</a:t>
            </a:r>
            <a:r>
              <a:rPr lang="is-IS" sz="3200" dirty="0" smtClean="0">
                <a:solidFill>
                  <a:schemeClr val="bg1"/>
                </a:solidFill>
                <a:latin typeface="Calibri Light"/>
                <a:cs typeface="Calibri Light"/>
              </a:rPr>
              <a:t>…</a:t>
            </a:r>
            <a:endParaRPr lang="en-US" sz="32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3965"/>
            <a:ext cx="9143999" cy="844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17375E"/>
                </a:solidFill>
              </a:rPr>
              <a:t>	ASSESSMENT OF EMDR VIDEOS </a:t>
            </a:r>
            <a:endParaRPr lang="en-US" sz="3200" b="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" y="1330960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67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9" y="333965"/>
            <a:ext cx="8222462" cy="70235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487680"/>
            <a:ext cx="8222462" cy="4663440"/>
          </a:xfrm>
        </p:spPr>
        <p:txBody>
          <a:bodyPr>
            <a:noAutofit/>
          </a:bodyPr>
          <a:lstStyle/>
          <a:p>
            <a:endParaRPr lang="en-US" sz="16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>
              <a:defRPr/>
            </a:pPr>
            <a:endParaRPr lang="en-US" sz="2000" dirty="0"/>
          </a:p>
          <a:p>
            <a:endParaRPr lang="en-US" sz="2000" b="1" dirty="0">
              <a:solidFill>
                <a:srgbClr val="3366FF"/>
              </a:solidFill>
              <a:latin typeface="Calibri Light"/>
              <a:cs typeface="Calibri Light"/>
            </a:endParaRPr>
          </a:p>
          <a:p>
            <a:endParaRPr lang="en-US" sz="20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r>
              <a:rPr lang="en-US" sz="1600" dirty="0"/>
              <a:t> </a:t>
            </a:r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658" y="5770880"/>
            <a:ext cx="8222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 Light"/>
                <a:cs typeface="Calibri Light"/>
              </a:rPr>
              <a:t>Process</a:t>
            </a:r>
            <a:endParaRPr lang="en-US" sz="32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3965"/>
            <a:ext cx="9143999" cy="4817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" y="374605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4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9" y="333965"/>
            <a:ext cx="8222462" cy="70235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904240"/>
            <a:ext cx="8222462" cy="4866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3366FF"/>
                </a:solidFill>
              </a:rPr>
              <a:t>Application </a:t>
            </a:r>
            <a:r>
              <a:rPr lang="en-US" sz="2000" dirty="0">
                <a:solidFill>
                  <a:srgbClr val="3366FF"/>
                </a:solidFill>
              </a:rPr>
              <a:t>form on Association </a:t>
            </a:r>
            <a:r>
              <a:rPr lang="en-US" sz="2000" dirty="0" smtClean="0">
                <a:solidFill>
                  <a:srgbClr val="3366FF"/>
                </a:solidFill>
              </a:rPr>
              <a:t>website</a:t>
            </a:r>
            <a:endParaRPr lang="en-US" sz="2000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sz="2000" dirty="0" smtClean="0"/>
              <a:t>Complete </a:t>
            </a:r>
            <a:r>
              <a:rPr lang="en-US" sz="2000" dirty="0"/>
              <a:t>with as much detail as possible</a:t>
            </a:r>
          </a:p>
          <a:p>
            <a:pPr>
              <a:defRPr/>
            </a:pPr>
            <a:r>
              <a:rPr lang="en-US" sz="2000" dirty="0"/>
              <a:t>       including: </a:t>
            </a:r>
          </a:p>
          <a:p>
            <a:pPr>
              <a:defRPr/>
            </a:pPr>
            <a:r>
              <a:rPr lang="en-US" sz="2000" i="1" dirty="0"/>
              <a:t>              type of event </a:t>
            </a:r>
            <a:r>
              <a:rPr lang="mr-IN" sz="2000" dirty="0"/>
              <a:t>–</a:t>
            </a:r>
            <a:r>
              <a:rPr lang="en-US" sz="2000" dirty="0"/>
              <a:t> Region affiliated, commercial etc., </a:t>
            </a:r>
          </a:p>
          <a:p>
            <a:pPr>
              <a:defRPr/>
            </a:pPr>
            <a:r>
              <a:rPr lang="en-US" sz="2000" i="1" dirty="0"/>
              <a:t>              learning objectives &amp; format &amp; target audience</a:t>
            </a:r>
          </a:p>
          <a:p>
            <a:pPr>
              <a:defRPr/>
            </a:pPr>
            <a:r>
              <a:rPr lang="en-US" sz="2000" i="1" dirty="0"/>
              <a:t>              how event will develop EMDR practice, </a:t>
            </a:r>
          </a:p>
          <a:p>
            <a:pPr>
              <a:defRPr/>
            </a:pPr>
            <a:r>
              <a:rPr lang="en-US" sz="2000" i="1" dirty="0"/>
              <a:t>              % of session EMDR focus (must be &gt;50%), </a:t>
            </a:r>
          </a:p>
          <a:p>
            <a:pPr>
              <a:defRPr/>
            </a:pPr>
            <a:r>
              <a:rPr lang="en-US" sz="2000" i="1" dirty="0"/>
              <a:t>             previous evaluation </a:t>
            </a:r>
            <a:r>
              <a:rPr lang="en-US" sz="2000" i="1" dirty="0" smtClean="0"/>
              <a:t>results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3366FF"/>
                </a:solidFill>
              </a:rPr>
              <a:t>Submit completed form as long in advance as possible, preferably at least one month prior, by email to Jane Ware         </a:t>
            </a:r>
          </a:p>
          <a:p>
            <a:endParaRPr lang="en-US" sz="2000" dirty="0" smtClean="0">
              <a:solidFill>
                <a:srgbClr val="3366FF"/>
              </a:solidFill>
              <a:latin typeface="Calibri Light"/>
              <a:cs typeface="Calibri Light"/>
            </a:endParaRPr>
          </a:p>
          <a:p>
            <a:pPr algn="ctr"/>
            <a:endParaRPr lang="en-US" sz="2000" dirty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 algn="ctr"/>
            <a:endParaRPr lang="en-US" sz="2000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658" y="5770880"/>
            <a:ext cx="8222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 Light"/>
                <a:cs typeface="Calibri Light"/>
              </a:rPr>
              <a:t>Application Form</a:t>
            </a:r>
            <a:endParaRPr lang="en-US" sz="32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72721"/>
            <a:ext cx="9143999" cy="619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17375E"/>
                </a:solidFill>
              </a:rPr>
              <a:t>	EMDR CPD Credits: Application Process </a:t>
            </a:r>
            <a:endParaRPr lang="en-US" sz="3200" b="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4659" y="904240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2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9" y="333965"/>
            <a:ext cx="8222462" cy="70235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965200"/>
            <a:ext cx="8222462" cy="4013200"/>
          </a:xfrm>
        </p:spPr>
        <p:txBody>
          <a:bodyPr>
            <a:noAutofit/>
          </a:bodyPr>
          <a:lstStyle/>
          <a:p>
            <a:endParaRPr lang="en-US" sz="16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r>
              <a:rPr lang="en-US" sz="2000" b="1" dirty="0" smtClean="0">
                <a:solidFill>
                  <a:srgbClr val="3366FF"/>
                </a:solidFill>
                <a:latin typeface="Calibri Light"/>
                <a:cs typeface="Calibri Light"/>
              </a:rPr>
              <a:t>Who can apply for CPD credits?</a:t>
            </a:r>
          </a:p>
          <a:p>
            <a:r>
              <a:rPr lang="en-US" sz="2000" dirty="0" smtClean="0"/>
              <a:t>Fully </a:t>
            </a:r>
            <a:r>
              <a:rPr lang="en-US" sz="2000" dirty="0"/>
              <a:t>accredited EMDR Association UK &amp; Ireland Trainers, Clinical Supervisors/Consultants, &amp; Practitioners </a:t>
            </a:r>
          </a:p>
          <a:p>
            <a:endParaRPr lang="en-US" sz="16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r>
              <a:rPr lang="en-US" sz="2000" b="1" dirty="0" smtClean="0">
                <a:solidFill>
                  <a:srgbClr val="3366FF"/>
                </a:solidFill>
                <a:latin typeface="Calibri Light"/>
                <a:cs typeface="Calibri Light"/>
              </a:rPr>
              <a:t>Who can present at accredited workshops?</a:t>
            </a:r>
          </a:p>
          <a:p>
            <a:pPr>
              <a:defRPr/>
            </a:pPr>
            <a:r>
              <a:rPr lang="en-US" sz="2000" dirty="0"/>
              <a:t>As above + non-accredited clinicians working towards accreditation can also contribute</a:t>
            </a:r>
          </a:p>
          <a:p>
            <a:pPr>
              <a:defRPr/>
            </a:pPr>
            <a:r>
              <a:rPr lang="en-US" sz="2000" dirty="0"/>
              <a:t>Only events sponsored by EMDR UK &amp; Ireland/EMDR Europe are awarded credits for speakers well known &amp; with professional standing in associated fields.</a:t>
            </a:r>
          </a:p>
          <a:p>
            <a:pPr>
              <a:defRPr/>
            </a:pPr>
            <a:endParaRPr lang="en-US" sz="2000" dirty="0"/>
          </a:p>
          <a:p>
            <a:endParaRPr lang="en-US" sz="2000" b="1" dirty="0">
              <a:solidFill>
                <a:srgbClr val="3366FF"/>
              </a:solidFill>
              <a:latin typeface="Calibri Light"/>
              <a:cs typeface="Calibri Light"/>
            </a:endParaRPr>
          </a:p>
          <a:p>
            <a:endParaRPr lang="en-US" sz="20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r>
              <a:rPr lang="en-US" sz="1600" dirty="0"/>
              <a:t> </a:t>
            </a:r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658" y="5770880"/>
            <a:ext cx="8222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 Light"/>
                <a:cs typeface="Calibri Light"/>
              </a:rPr>
              <a:t>Applicants &amp; Speakers </a:t>
            </a:r>
            <a:endParaRPr lang="en-US" sz="32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3965"/>
            <a:ext cx="9143999" cy="539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17375E"/>
                </a:solidFill>
              </a:rPr>
              <a:t>	CPD Credits</a:t>
            </a:r>
            <a:endParaRPr lang="en-US" sz="3200" b="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" y="873760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47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9" y="333965"/>
            <a:ext cx="8222462" cy="70235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965200"/>
            <a:ext cx="8222462" cy="4013200"/>
          </a:xfrm>
        </p:spPr>
        <p:txBody>
          <a:bodyPr>
            <a:noAutofit/>
          </a:bodyPr>
          <a:lstStyle/>
          <a:p>
            <a:endParaRPr lang="en-US" sz="16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r>
              <a:rPr lang="en-US" sz="2400" b="1" dirty="0" smtClean="0">
                <a:solidFill>
                  <a:srgbClr val="3366FF"/>
                </a:solidFill>
                <a:latin typeface="Calibri Light"/>
                <a:cs typeface="Calibri Light"/>
              </a:rPr>
              <a:t>How many credits can I request?</a:t>
            </a:r>
          </a:p>
          <a:p>
            <a:endParaRPr lang="en-US" sz="1600" b="1" dirty="0" smtClean="0">
              <a:solidFill>
                <a:srgbClr val="3366FF"/>
              </a:solidFill>
              <a:latin typeface="Calibri Light"/>
              <a:cs typeface="Calibri Light"/>
            </a:endParaRPr>
          </a:p>
          <a:p>
            <a:r>
              <a:rPr lang="en-US" sz="2000" dirty="0" smtClean="0"/>
              <a:t>A maximum of 6 CPD credits can be awarded for a full day workshop</a:t>
            </a:r>
          </a:p>
          <a:p>
            <a:endParaRPr lang="en-US" sz="1600" b="1" dirty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r>
              <a:rPr lang="en-US" sz="2400" b="1" dirty="0" smtClean="0">
                <a:solidFill>
                  <a:srgbClr val="3366FF"/>
                </a:solidFill>
                <a:latin typeface="Calibri Light"/>
                <a:cs typeface="Calibri Light"/>
              </a:rPr>
              <a:t>Exclusions:</a:t>
            </a:r>
          </a:p>
          <a:p>
            <a:endParaRPr lang="en-US" sz="2000" b="1" dirty="0" smtClean="0">
              <a:solidFill>
                <a:srgbClr val="3366FF"/>
              </a:solidFill>
              <a:latin typeface="Calibri Light"/>
              <a:cs typeface="Calibri Light"/>
            </a:endParaRPr>
          </a:p>
          <a:p>
            <a:pPr>
              <a:defRPr/>
            </a:pPr>
            <a:r>
              <a:rPr lang="en-US" sz="2000" dirty="0" smtClean="0"/>
              <a:t>CPD credits are not awarded for support/supervision groups </a:t>
            </a:r>
            <a:r>
              <a:rPr lang="mr-IN" sz="2000" dirty="0" smtClean="0"/>
              <a:t>–</a:t>
            </a:r>
            <a:endParaRPr lang="en-US" sz="2000" dirty="0" smtClean="0"/>
          </a:p>
          <a:p>
            <a:pPr>
              <a:defRPr/>
            </a:pPr>
            <a:r>
              <a:rPr lang="en-US" sz="2000" b="1" dirty="0" smtClean="0">
                <a:latin typeface="Calibri Light"/>
                <a:cs typeface="Calibri Light"/>
              </a:rPr>
              <a:t>Supervision is a separate CPD activity for reaccreditation</a:t>
            </a:r>
            <a:endParaRPr lang="en-US" sz="2000" b="1" dirty="0">
              <a:latin typeface="Calibri Light"/>
              <a:cs typeface="Calibri Light"/>
            </a:endParaRPr>
          </a:p>
          <a:p>
            <a:pPr>
              <a:defRPr/>
            </a:pPr>
            <a:endParaRPr lang="en-US" sz="2000" b="1" dirty="0" smtClean="0">
              <a:latin typeface="Calibri Light"/>
              <a:cs typeface="Calibri Light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3366FF"/>
                </a:solidFill>
                <a:latin typeface="Calibri Light"/>
                <a:cs typeface="Calibri Light"/>
              </a:rPr>
              <a:t> 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endParaRPr lang="en-US" sz="2000" b="1" dirty="0">
              <a:solidFill>
                <a:srgbClr val="3366FF"/>
              </a:solidFill>
              <a:latin typeface="Calibri Light"/>
              <a:cs typeface="Calibri Light"/>
            </a:endParaRPr>
          </a:p>
          <a:p>
            <a:endParaRPr lang="en-US" sz="20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r>
              <a:rPr lang="en-US" sz="1600" dirty="0"/>
              <a:t> </a:t>
            </a:r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658" y="5770880"/>
            <a:ext cx="8222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endParaRPr lang="en-US" sz="32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3965"/>
            <a:ext cx="9143999" cy="539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17375E"/>
                </a:solidFill>
              </a:rPr>
              <a:t>	CPD Credits</a:t>
            </a:r>
            <a:endParaRPr lang="en-US" sz="3200" b="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" y="873760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73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9" y="333965"/>
            <a:ext cx="8222462" cy="70235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endParaRPr lang="en-US" dirty="0">
              <a:solidFill>
                <a:srgbClr val="17375E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11192816"/>
              </p:ext>
            </p:extLst>
          </p:nvPr>
        </p:nvGraphicFramePr>
        <p:xfrm>
          <a:off x="484658" y="965200"/>
          <a:ext cx="8222462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658" y="5770880"/>
            <a:ext cx="8222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 Light"/>
                <a:cs typeface="Calibri Light"/>
              </a:rPr>
              <a:t> Process </a:t>
            </a:r>
            <a:endParaRPr lang="en-US" sz="32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3999" cy="5384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17375E"/>
                </a:solidFill>
              </a:rPr>
              <a:t>	CPD Credits</a:t>
            </a:r>
            <a:endParaRPr lang="en-US" sz="3200" b="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4659" y="528320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48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9" y="333965"/>
            <a:ext cx="8222462" cy="70235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965200"/>
            <a:ext cx="8222462" cy="4013200"/>
          </a:xfrm>
        </p:spPr>
        <p:txBody>
          <a:bodyPr>
            <a:noAutofit/>
          </a:bodyPr>
          <a:lstStyle/>
          <a:p>
            <a:endParaRPr lang="en-US" sz="2000" b="1" dirty="0">
              <a:solidFill>
                <a:srgbClr val="3366FF"/>
              </a:solidFill>
              <a:latin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82B73"/>
                </a:solidFill>
                <a:latin typeface="+mj-lt"/>
                <a:cs typeface="Calibri Light"/>
              </a:rPr>
              <a:t>All</a:t>
            </a:r>
            <a:r>
              <a:rPr lang="en-US" sz="2400" b="1" dirty="0" smtClean="0">
                <a:solidFill>
                  <a:srgbClr val="182B73"/>
                </a:solidFill>
                <a:latin typeface="+mj-lt"/>
                <a:cs typeface="Calibri Light"/>
              </a:rPr>
              <a:t> </a:t>
            </a:r>
            <a:r>
              <a:rPr lang="en-US" sz="2400" dirty="0" smtClean="0">
                <a:latin typeface="+mj-lt"/>
              </a:rPr>
              <a:t>events </a:t>
            </a:r>
            <a:r>
              <a:rPr lang="en-US" sz="2400" dirty="0">
                <a:latin typeface="+mj-lt"/>
              </a:rPr>
              <a:t>awarded CPD credits must be evaluated by </a:t>
            </a:r>
            <a:r>
              <a:rPr lang="en-US" sz="2400" dirty="0" smtClean="0">
                <a:latin typeface="+mj-lt"/>
              </a:rPr>
              <a:t>participants</a:t>
            </a:r>
          </a:p>
          <a:p>
            <a:endParaRPr lang="en-US" sz="24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+mj-lt"/>
              </a:rPr>
              <a:t>Submit a </a:t>
            </a:r>
            <a:r>
              <a:rPr lang="en-US" sz="2400" b="1" dirty="0">
                <a:latin typeface="+mj-lt"/>
              </a:rPr>
              <a:t>summary</a:t>
            </a:r>
            <a:r>
              <a:rPr lang="en-US" sz="2400" dirty="0">
                <a:latin typeface="+mj-lt"/>
              </a:rPr>
              <a:t> of these evaluations to Jane Ware (for the Accreditation Committee) as soon as possible after the </a:t>
            </a:r>
            <a:r>
              <a:rPr lang="en-US" sz="2400" dirty="0" smtClean="0">
                <a:latin typeface="+mj-lt"/>
              </a:rPr>
              <a:t>event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+mj-lt"/>
              </a:rPr>
              <a:t>No template for evaluations </a:t>
            </a:r>
            <a:r>
              <a:rPr lang="mr-IN" sz="2400" dirty="0">
                <a:latin typeface="+mj-lt"/>
              </a:rPr>
              <a:t>–</a:t>
            </a:r>
            <a:r>
              <a:rPr lang="en-US" sz="2400" dirty="0">
                <a:latin typeface="+mj-lt"/>
              </a:rPr>
              <a:t> event organizer able to decide most appropriate means of evaluating their event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658" y="5770880"/>
            <a:ext cx="8222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 Light"/>
                <a:cs typeface="Calibri Light"/>
              </a:rPr>
              <a:t>Evaluation </a:t>
            </a:r>
            <a:endParaRPr lang="en-US" sz="32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3965"/>
            <a:ext cx="9143999" cy="539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17375E"/>
                </a:solidFill>
              </a:rPr>
              <a:t>	CPD Credits</a:t>
            </a:r>
            <a:endParaRPr lang="en-US" sz="3200" b="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" y="873760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63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9" y="333965"/>
            <a:ext cx="8222462" cy="70235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2175746"/>
            <a:ext cx="8222462" cy="2599454"/>
          </a:xfrm>
        </p:spPr>
        <p:txBody>
          <a:bodyPr>
            <a:noAutofit/>
          </a:bodyPr>
          <a:lstStyle/>
          <a:p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658" y="5770880"/>
            <a:ext cx="8222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Calibri Light"/>
                <a:cs typeface="Calibri Light"/>
              </a:rPr>
              <a:t>Text Here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3965"/>
            <a:ext cx="9143999" cy="844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17375E"/>
                </a:solidFill>
              </a:rPr>
              <a:t>	 </a:t>
            </a:r>
            <a:endParaRPr lang="en-US" sz="3200" b="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" y="1330960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2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9" y="333965"/>
            <a:ext cx="8222462" cy="70235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1727200"/>
            <a:ext cx="8222462" cy="30480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Circumstances may prevent you from being able to meet the criteria for re-accreditation as an </a:t>
            </a:r>
            <a:r>
              <a:rPr lang="en-US" sz="1600" b="1" dirty="0" smtClean="0">
                <a:solidFill>
                  <a:srgbClr val="3366FF"/>
                </a:solidFill>
                <a:latin typeface="Calibri Light"/>
                <a:cs typeface="Calibri Light"/>
              </a:rPr>
              <a:t>EMDR Practitioner or EMDR Consultant </a:t>
            </a: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within the five year period of accreditation this may be for a number of reasons and may include the following; the list is not exhaustive or in order of priority:-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Illness, self or a close family member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Maternity, adoption, fostering leave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Childcare or Carer responsibilities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Unemployment/redundancy/career break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Bereavement 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Relocation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1600" b="1" dirty="0" smtClean="0"/>
              <a:t>- </a:t>
            </a:r>
            <a:r>
              <a:rPr lang="en-US" sz="1600" b="1" dirty="0"/>
              <a:t>Unemployment/redundancy/career break</a:t>
            </a:r>
          </a:p>
          <a:p>
            <a:r>
              <a:rPr lang="en-US" sz="1600" b="1" dirty="0"/>
              <a:t>- Bereavement </a:t>
            </a:r>
          </a:p>
          <a:p>
            <a:r>
              <a:rPr lang="en-US" sz="1600" b="1" dirty="0"/>
              <a:t>- Relocation </a:t>
            </a:r>
          </a:p>
          <a:p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658" y="5770880"/>
            <a:ext cx="8222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 Light"/>
                <a:cs typeface="Calibri Light"/>
              </a:rPr>
              <a:t>Mitigating Circumstances</a:t>
            </a:r>
            <a:endParaRPr lang="en-US" sz="32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3965"/>
            <a:ext cx="9143999" cy="844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17375E"/>
                </a:solidFill>
              </a:rPr>
              <a:t>	REQUESTS TO EXTEND ACCREDITATION  </a:t>
            </a:r>
            <a:endParaRPr lang="en-US" sz="3200" b="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" y="1330960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2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9" y="333965"/>
            <a:ext cx="8222462" cy="702355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rgbClr val="17375E"/>
                </a:solidFill>
                <a:cs typeface="Arial"/>
              </a:rPr>
              <a:t/>
            </a:r>
            <a:br>
              <a:rPr lang="en-GB" sz="2400" dirty="0" smtClean="0">
                <a:solidFill>
                  <a:srgbClr val="17375E"/>
                </a:solidFill>
                <a:cs typeface="Arial"/>
              </a:rPr>
            </a:b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58" y="1818640"/>
            <a:ext cx="8222462" cy="295656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All requests for mitigation will be considered by Marian Tobin, mitigation lead, on behalf of the EMDR UK &amp; Ireland Association accreditation committee.  </a:t>
            </a:r>
          </a:p>
          <a:p>
            <a:endParaRPr lang="en-US" sz="16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r>
              <a:rPr lang="en-US" sz="1600" b="1" dirty="0" smtClean="0">
                <a:solidFill>
                  <a:srgbClr val="3366FF"/>
                </a:solidFill>
                <a:latin typeface="Calibri Light"/>
                <a:cs typeface="Calibri Light"/>
              </a:rPr>
              <a:t>PROCESS &amp; REQUREMENTS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182B73"/>
                </a:solidFill>
                <a:latin typeface="Calibri Light"/>
                <a:cs typeface="Calibri Light"/>
              </a:rPr>
              <a:t>Requests for extensions must be </a:t>
            </a: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made in </a:t>
            </a:r>
            <a:r>
              <a:rPr lang="en-US" sz="1600" b="1" dirty="0">
                <a:solidFill>
                  <a:srgbClr val="182B73"/>
                </a:solidFill>
                <a:latin typeface="Calibri Light"/>
                <a:cs typeface="Calibri Light"/>
              </a:rPr>
              <a:t>advance</a:t>
            </a:r>
            <a:r>
              <a:rPr lang="en-US" sz="1600" dirty="0">
                <a:solidFill>
                  <a:srgbClr val="182B73"/>
                </a:solidFill>
                <a:latin typeface="Calibri Light"/>
                <a:cs typeface="Calibri Light"/>
              </a:rPr>
              <a:t> of the expiry date of current </a:t>
            </a: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accreditation.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Mitigating circumstances must be outlined in writing </a:t>
            </a:r>
            <a:r>
              <a:rPr lang="en-US" sz="1600" dirty="0">
                <a:solidFill>
                  <a:srgbClr val="182B73"/>
                </a:solidFill>
                <a:latin typeface="Calibri Light"/>
                <a:cs typeface="Calibri Light"/>
              </a:rPr>
              <a:t>to the association </a:t>
            </a: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administrator </a:t>
            </a:r>
          </a:p>
          <a:p>
            <a:r>
              <a:rPr lang="en-US" sz="1600" dirty="0">
                <a:solidFill>
                  <a:srgbClr val="182B73"/>
                </a:solidFill>
                <a:latin typeface="Calibri Light"/>
                <a:cs typeface="Calibri Light"/>
              </a:rPr>
              <a:t> </a:t>
            </a: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       Dawn Damni.  </a:t>
            </a:r>
          </a:p>
          <a:p>
            <a:pPr marL="342900" indent="-342900">
              <a:buAutoNum type="arabicPeriod" startAt="3"/>
            </a:pP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A letter of support of your request is required from your EMDR supervising consultant</a:t>
            </a:r>
          </a:p>
          <a:p>
            <a:pPr marL="342900" indent="-342900">
              <a:buAutoNum type="arabicPeriod" startAt="3"/>
            </a:pPr>
            <a:r>
              <a:rPr lang="en-US" sz="1600" dirty="0" smtClean="0">
                <a:solidFill>
                  <a:srgbClr val="182B73"/>
                </a:solidFill>
                <a:latin typeface="Calibri Light"/>
                <a:cs typeface="Calibri Light"/>
              </a:rPr>
              <a:t>Provide an estimated timeframe in which you expect to be able to meet the criteria</a:t>
            </a:r>
          </a:p>
          <a:p>
            <a:r>
              <a:rPr lang="en-US" sz="1600" b="1" i="1" dirty="0">
                <a:solidFill>
                  <a:srgbClr val="182B73"/>
                </a:solidFill>
                <a:latin typeface="Calibri Light"/>
                <a:cs typeface="Calibri Light"/>
              </a:rPr>
              <a:t> </a:t>
            </a:r>
            <a:r>
              <a:rPr lang="en-US" sz="1600" b="1" i="1" dirty="0" smtClean="0">
                <a:solidFill>
                  <a:srgbClr val="182B73"/>
                </a:solidFill>
                <a:latin typeface="Calibri Light"/>
                <a:cs typeface="Calibri Light"/>
              </a:rPr>
              <a:t>      Further </a:t>
            </a:r>
            <a:r>
              <a:rPr lang="en-US" sz="1600" b="1" i="1" dirty="0">
                <a:solidFill>
                  <a:srgbClr val="182B73"/>
                </a:solidFill>
                <a:latin typeface="Calibri Light"/>
                <a:cs typeface="Calibri Light"/>
              </a:rPr>
              <a:t>information may be requested to help with decision making</a:t>
            </a:r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 marL="342900" indent="-342900">
              <a:buAutoNum type="arabicPeriod" startAt="3"/>
            </a:pPr>
            <a:endParaRPr lang="en-US" sz="1600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 marL="342900" indent="-342900">
              <a:buAutoNum type="arabicPeriod" startAt="3"/>
            </a:pPr>
            <a:endParaRPr lang="en-US" sz="1600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 marL="342900" indent="-342900">
              <a:buAutoNum type="arabicPeriod" startAt="3"/>
            </a:pPr>
            <a:endParaRPr lang="en-US" sz="1600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b="1" i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endParaRPr lang="en-US" sz="1600" b="1" dirty="0" smtClean="0">
              <a:solidFill>
                <a:srgbClr val="182B73"/>
              </a:solidFill>
              <a:latin typeface="Calibri Light"/>
              <a:cs typeface="Calibri Light"/>
            </a:endParaRPr>
          </a:p>
          <a:p>
            <a:r>
              <a:rPr lang="en-US" sz="1600" dirty="0"/>
              <a:t> </a:t>
            </a:r>
            <a:r>
              <a:rPr lang="en-US" sz="1600" i="1" dirty="0"/>
              <a:t>Further information may be requested to help with the decision making.  </a:t>
            </a:r>
          </a:p>
          <a:p>
            <a:pPr marL="342900" indent="-342900">
              <a:buAutoNum type="arabicPeriod" startAt="3"/>
            </a:pPr>
            <a:r>
              <a:rPr lang="en-US" sz="1600" dirty="0"/>
              <a:t>Confirmation of your professional registration</a:t>
            </a:r>
          </a:p>
          <a:p>
            <a:pPr marL="342900" indent="-342900">
              <a:buAutoNum type="arabicPeriod" startAt="3"/>
            </a:pPr>
            <a:r>
              <a:rPr lang="en-US" sz="1600" dirty="0"/>
              <a:t> Indication of CPD to date </a:t>
            </a:r>
          </a:p>
          <a:p>
            <a:pPr marL="342900" indent="-342900">
              <a:buAutoNum type="arabicPeriod" startAt="3"/>
            </a:pPr>
            <a:r>
              <a:rPr lang="en-US" sz="1600" dirty="0"/>
              <a:t>Indication of number of EMDR clients to  date </a:t>
            </a:r>
          </a:p>
          <a:p>
            <a:pPr marL="342900" indent="-342900">
              <a:buAutoNum type="arabicPeriod" startAt="3"/>
            </a:pPr>
            <a:r>
              <a:rPr lang="en-US" sz="1600" dirty="0"/>
              <a:t>Indication of EMDR R supervision hours to  date</a:t>
            </a:r>
          </a:p>
          <a:p>
            <a:endParaRPr lang="en-US" sz="1600" dirty="0"/>
          </a:p>
          <a:p>
            <a:endParaRPr lang="en-US" sz="1600" dirty="0">
              <a:solidFill>
                <a:srgbClr val="182B73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 descr="EMDR BANNER 02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9278"/>
            <a:ext cx="9144000" cy="1574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658" y="5770880"/>
            <a:ext cx="82224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 Light"/>
                <a:cs typeface="Calibri Light"/>
              </a:rPr>
              <a:t>Mitigation Process &amp; Requirements </a:t>
            </a:r>
            <a:endParaRPr lang="en-US" sz="32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3965"/>
            <a:ext cx="9143999" cy="844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rgbClr val="17375E"/>
                </a:solidFill>
              </a:rPr>
              <a:t>	REQUESTS </a:t>
            </a:r>
            <a:r>
              <a:rPr lang="en-US" sz="3200" b="0" dirty="0">
                <a:solidFill>
                  <a:srgbClr val="17375E"/>
                </a:solidFill>
              </a:rPr>
              <a:t>TO EXTEND ACCREDITATION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" y="1330960"/>
            <a:ext cx="856487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0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631</Words>
  <Application>Microsoft Macintosh PowerPoint</Application>
  <PresentationFormat>On-screen Show (4:3)</PresentationFormat>
  <Paragraphs>149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REQUESTS TO EXTEND ACCREDITATION </vt:lpstr>
      <vt:lpstr>PowerPoint Presentation</vt:lpstr>
      <vt:lpstr> </vt:lpstr>
      <vt:lpstr> </vt:lpstr>
    </vt:vector>
  </TitlesOfParts>
  <Manager/>
  <Company>Pro&gt;Media London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EMDR - 2015</dc:title>
  <dc:subject/>
  <dc:creator>Timothy Jones</dc:creator>
  <cp:keywords/>
  <dc:description/>
  <cp:lastModifiedBy>marian tobin</cp:lastModifiedBy>
  <cp:revision>45</cp:revision>
  <dcterms:created xsi:type="dcterms:W3CDTF">2015-05-26T08:40:16Z</dcterms:created>
  <dcterms:modified xsi:type="dcterms:W3CDTF">2017-01-20T17:19:31Z</dcterms:modified>
  <cp:category/>
</cp:coreProperties>
</file>